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1" r:id="rId1"/>
  </p:sldMasterIdLst>
  <p:notesMasterIdLst>
    <p:notesMasterId r:id="rId15"/>
  </p:notesMasterIdLst>
  <p:sldIdLst>
    <p:sldId id="256" r:id="rId2"/>
    <p:sldId id="259" r:id="rId3"/>
    <p:sldId id="289" r:id="rId4"/>
    <p:sldId id="296" r:id="rId5"/>
    <p:sldId id="276" r:id="rId6"/>
    <p:sldId id="277" r:id="rId7"/>
    <p:sldId id="279" r:id="rId8"/>
    <p:sldId id="280" r:id="rId9"/>
    <p:sldId id="281" r:id="rId10"/>
    <p:sldId id="283" r:id="rId11"/>
    <p:sldId id="293" r:id="rId12"/>
    <p:sldId id="307" r:id="rId13"/>
    <p:sldId id="306"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8019F-8351-4735-81D4-104B29A249C8}" type="doc">
      <dgm:prSet loTypeId="urn:microsoft.com/office/officeart/2005/8/layout/hChevron3" loCatId="process" qsTypeId="urn:microsoft.com/office/officeart/2005/8/quickstyle/simple1" qsCatId="simple" csTypeId="urn:microsoft.com/office/officeart/2005/8/colors/colorful1" csCatId="colorful" phldr="1"/>
      <dgm:spPr/>
    </dgm:pt>
    <dgm:pt modelId="{714FBCD3-BE02-45B9-9BB9-EA35076D3A4B}">
      <dgm:prSet phldrT="[Text]"/>
      <dgm:spPr/>
      <dgm:t>
        <a:bodyPr/>
        <a:lstStyle/>
        <a:p>
          <a:r>
            <a:rPr lang="en-US" dirty="0"/>
            <a:t>Purchase Requisition</a:t>
          </a:r>
        </a:p>
      </dgm:t>
    </dgm:pt>
    <dgm:pt modelId="{4F0CF01B-02DB-4117-8EFD-56CF65957660}" type="parTrans" cxnId="{656CA8A0-54BD-4A52-8A35-785423D40B30}">
      <dgm:prSet/>
      <dgm:spPr/>
      <dgm:t>
        <a:bodyPr/>
        <a:lstStyle/>
        <a:p>
          <a:endParaRPr lang="en-US"/>
        </a:p>
      </dgm:t>
    </dgm:pt>
    <dgm:pt modelId="{7879450B-5413-43EF-82BB-7D29E17454FC}" type="sibTrans" cxnId="{656CA8A0-54BD-4A52-8A35-785423D40B30}">
      <dgm:prSet/>
      <dgm:spPr/>
      <dgm:t>
        <a:bodyPr/>
        <a:lstStyle/>
        <a:p>
          <a:endParaRPr lang="en-US"/>
        </a:p>
      </dgm:t>
    </dgm:pt>
    <dgm:pt modelId="{9A2410E2-722C-4126-B5E0-9306519C9723}">
      <dgm:prSet phldrT="[Text]"/>
      <dgm:spPr/>
      <dgm:t>
        <a:bodyPr/>
        <a:lstStyle/>
        <a:p>
          <a:r>
            <a:rPr lang="en-US" dirty="0"/>
            <a:t>Purchase Order</a:t>
          </a:r>
        </a:p>
      </dgm:t>
    </dgm:pt>
    <dgm:pt modelId="{56B6465F-87D4-4228-AEE4-417DDC3467F0}" type="parTrans" cxnId="{4A1F8D56-3D96-4B82-B4CE-56E5027FB4E7}">
      <dgm:prSet/>
      <dgm:spPr/>
      <dgm:t>
        <a:bodyPr/>
        <a:lstStyle/>
        <a:p>
          <a:endParaRPr lang="en-US"/>
        </a:p>
      </dgm:t>
    </dgm:pt>
    <dgm:pt modelId="{12CDFFD7-8D47-40C8-9E43-67298DAFA89F}" type="sibTrans" cxnId="{4A1F8D56-3D96-4B82-B4CE-56E5027FB4E7}">
      <dgm:prSet/>
      <dgm:spPr/>
      <dgm:t>
        <a:bodyPr/>
        <a:lstStyle/>
        <a:p>
          <a:endParaRPr lang="en-US"/>
        </a:p>
      </dgm:t>
    </dgm:pt>
    <dgm:pt modelId="{6B15F891-D60D-4077-B88F-247C4E5F14E5}">
      <dgm:prSet phldrT="[Text]"/>
      <dgm:spPr>
        <a:solidFill>
          <a:schemeClr val="accent4">
            <a:lumMod val="60000"/>
            <a:lumOff val="40000"/>
          </a:schemeClr>
        </a:solidFill>
      </dgm:spPr>
      <dgm:t>
        <a:bodyPr/>
        <a:lstStyle/>
        <a:p>
          <a:r>
            <a:rPr lang="en-US" dirty="0"/>
            <a:t>Receipt of Goods</a:t>
          </a:r>
        </a:p>
      </dgm:t>
    </dgm:pt>
    <dgm:pt modelId="{C0CE94FB-0E00-4442-B18D-E6186D494976}" type="parTrans" cxnId="{3E2FCE46-4BF9-4FCC-A89A-68C01163AC9C}">
      <dgm:prSet/>
      <dgm:spPr/>
      <dgm:t>
        <a:bodyPr/>
        <a:lstStyle/>
        <a:p>
          <a:endParaRPr lang="en-US"/>
        </a:p>
      </dgm:t>
    </dgm:pt>
    <dgm:pt modelId="{43FD5CDC-8302-4995-9946-8BADCA33A913}" type="sibTrans" cxnId="{3E2FCE46-4BF9-4FCC-A89A-68C01163AC9C}">
      <dgm:prSet/>
      <dgm:spPr/>
      <dgm:t>
        <a:bodyPr/>
        <a:lstStyle/>
        <a:p>
          <a:endParaRPr lang="en-US"/>
        </a:p>
      </dgm:t>
    </dgm:pt>
    <dgm:pt modelId="{65B437DD-181D-426A-868E-DFAE0B639FCD}">
      <dgm:prSet/>
      <dgm:spPr>
        <a:solidFill>
          <a:schemeClr val="accent3">
            <a:lumMod val="75000"/>
          </a:schemeClr>
        </a:solidFill>
      </dgm:spPr>
      <dgm:t>
        <a:bodyPr/>
        <a:lstStyle/>
        <a:p>
          <a:r>
            <a:rPr lang="en-US" dirty="0"/>
            <a:t>Supplier Invoice</a:t>
          </a:r>
        </a:p>
      </dgm:t>
    </dgm:pt>
    <dgm:pt modelId="{8CD6891E-8C3D-40BF-B1FB-FE0AF7027462}" type="parTrans" cxnId="{1D922271-2391-418D-8AA1-AF20325AE503}">
      <dgm:prSet/>
      <dgm:spPr/>
      <dgm:t>
        <a:bodyPr/>
        <a:lstStyle/>
        <a:p>
          <a:endParaRPr lang="en-US"/>
        </a:p>
      </dgm:t>
    </dgm:pt>
    <dgm:pt modelId="{D594515E-DA1D-4794-A47C-78E37432D5D1}" type="sibTrans" cxnId="{1D922271-2391-418D-8AA1-AF20325AE503}">
      <dgm:prSet/>
      <dgm:spPr/>
      <dgm:t>
        <a:bodyPr/>
        <a:lstStyle/>
        <a:p>
          <a:endParaRPr lang="en-US"/>
        </a:p>
      </dgm:t>
    </dgm:pt>
    <dgm:pt modelId="{18A13380-F9DF-4A91-A80F-ECD389EB7B25}">
      <dgm:prSet/>
      <dgm:spPr/>
      <dgm:t>
        <a:bodyPr/>
        <a:lstStyle/>
        <a:p>
          <a:r>
            <a:rPr lang="en-US" dirty="0"/>
            <a:t>Payment</a:t>
          </a:r>
        </a:p>
      </dgm:t>
    </dgm:pt>
    <dgm:pt modelId="{A25C3305-3FBE-40AA-9E0E-E12F629645E4}" type="parTrans" cxnId="{388734E9-5715-4E1F-9F11-09C475128D06}">
      <dgm:prSet/>
      <dgm:spPr/>
      <dgm:t>
        <a:bodyPr/>
        <a:lstStyle/>
        <a:p>
          <a:endParaRPr lang="en-US"/>
        </a:p>
      </dgm:t>
    </dgm:pt>
    <dgm:pt modelId="{0C62195A-9549-417F-A6A9-1DB1E1611E4B}" type="sibTrans" cxnId="{388734E9-5715-4E1F-9F11-09C475128D06}">
      <dgm:prSet/>
      <dgm:spPr/>
      <dgm:t>
        <a:bodyPr/>
        <a:lstStyle/>
        <a:p>
          <a:endParaRPr lang="en-US"/>
        </a:p>
      </dgm:t>
    </dgm:pt>
    <dgm:pt modelId="{8F0451AC-515A-4228-9787-9ABB4CB27B3E}" type="pres">
      <dgm:prSet presAssocID="{63D8019F-8351-4735-81D4-104B29A249C8}" presName="Name0" presStyleCnt="0">
        <dgm:presLayoutVars>
          <dgm:dir/>
          <dgm:resizeHandles val="exact"/>
        </dgm:presLayoutVars>
      </dgm:prSet>
      <dgm:spPr/>
    </dgm:pt>
    <dgm:pt modelId="{E7EEDFE2-E457-45A0-96FF-FDF758780D38}" type="pres">
      <dgm:prSet presAssocID="{714FBCD3-BE02-45B9-9BB9-EA35076D3A4B}" presName="parTxOnly" presStyleLbl="node1" presStyleIdx="0" presStyleCnt="5" custScaleY="148610">
        <dgm:presLayoutVars>
          <dgm:bulletEnabled val="1"/>
        </dgm:presLayoutVars>
      </dgm:prSet>
      <dgm:spPr/>
    </dgm:pt>
    <dgm:pt modelId="{A9D918AA-DB46-4035-89B4-23807FF7380C}" type="pres">
      <dgm:prSet presAssocID="{7879450B-5413-43EF-82BB-7D29E17454FC}" presName="parSpace" presStyleCnt="0"/>
      <dgm:spPr/>
    </dgm:pt>
    <dgm:pt modelId="{2BC159D7-25EE-4CF5-A0A8-25913017732F}" type="pres">
      <dgm:prSet presAssocID="{9A2410E2-722C-4126-B5E0-9306519C9723}" presName="parTxOnly" presStyleLbl="node1" presStyleIdx="1" presStyleCnt="5">
        <dgm:presLayoutVars>
          <dgm:bulletEnabled val="1"/>
        </dgm:presLayoutVars>
      </dgm:prSet>
      <dgm:spPr/>
    </dgm:pt>
    <dgm:pt modelId="{0F6C3AF6-9D8D-4415-BDB8-ED384035288F}" type="pres">
      <dgm:prSet presAssocID="{12CDFFD7-8D47-40C8-9E43-67298DAFA89F}" presName="parSpace" presStyleCnt="0"/>
      <dgm:spPr/>
    </dgm:pt>
    <dgm:pt modelId="{83C51220-2BB0-42E3-A529-D2D7AB67B1F5}" type="pres">
      <dgm:prSet presAssocID="{6B15F891-D60D-4077-B88F-247C4E5F14E5}" presName="parTxOnly" presStyleLbl="node1" presStyleIdx="2" presStyleCnt="5">
        <dgm:presLayoutVars>
          <dgm:bulletEnabled val="1"/>
        </dgm:presLayoutVars>
      </dgm:prSet>
      <dgm:spPr/>
    </dgm:pt>
    <dgm:pt modelId="{62AB6D55-E04B-4288-A93E-9CED8D6F9FD4}" type="pres">
      <dgm:prSet presAssocID="{43FD5CDC-8302-4995-9946-8BADCA33A913}" presName="parSpace" presStyleCnt="0"/>
      <dgm:spPr/>
    </dgm:pt>
    <dgm:pt modelId="{193C9778-4C3F-4DF0-9280-538227290A49}" type="pres">
      <dgm:prSet presAssocID="{65B437DD-181D-426A-868E-DFAE0B639FCD}" presName="parTxOnly" presStyleLbl="node1" presStyleIdx="3" presStyleCnt="5">
        <dgm:presLayoutVars>
          <dgm:bulletEnabled val="1"/>
        </dgm:presLayoutVars>
      </dgm:prSet>
      <dgm:spPr/>
    </dgm:pt>
    <dgm:pt modelId="{41F47B6C-41F2-4E81-BE7A-4CF430E2BFD6}" type="pres">
      <dgm:prSet presAssocID="{D594515E-DA1D-4794-A47C-78E37432D5D1}" presName="parSpace" presStyleCnt="0"/>
      <dgm:spPr/>
    </dgm:pt>
    <dgm:pt modelId="{BD0B4245-594E-46F8-A4D6-1084796C537E}" type="pres">
      <dgm:prSet presAssocID="{18A13380-F9DF-4A91-A80F-ECD389EB7B25}" presName="parTxOnly" presStyleLbl="node1" presStyleIdx="4" presStyleCnt="5">
        <dgm:presLayoutVars>
          <dgm:bulletEnabled val="1"/>
        </dgm:presLayoutVars>
      </dgm:prSet>
      <dgm:spPr/>
    </dgm:pt>
  </dgm:ptLst>
  <dgm:cxnLst>
    <dgm:cxn modelId="{662E0609-BDD3-4698-AB2A-BED1A77C3DC7}" type="presOf" srcId="{65B437DD-181D-426A-868E-DFAE0B639FCD}" destId="{193C9778-4C3F-4DF0-9280-538227290A49}" srcOrd="0" destOrd="0" presId="urn:microsoft.com/office/officeart/2005/8/layout/hChevron3"/>
    <dgm:cxn modelId="{2AD8DC1A-3CD9-43CE-9699-CF26802702B3}" type="presOf" srcId="{63D8019F-8351-4735-81D4-104B29A249C8}" destId="{8F0451AC-515A-4228-9787-9ABB4CB27B3E}" srcOrd="0" destOrd="0" presId="urn:microsoft.com/office/officeart/2005/8/layout/hChevron3"/>
    <dgm:cxn modelId="{1665882B-685E-4F26-959E-36D7C77C02B4}" type="presOf" srcId="{9A2410E2-722C-4126-B5E0-9306519C9723}" destId="{2BC159D7-25EE-4CF5-A0A8-25913017732F}" srcOrd="0" destOrd="0" presId="urn:microsoft.com/office/officeart/2005/8/layout/hChevron3"/>
    <dgm:cxn modelId="{A516EA33-ACF2-45D1-B8A6-6013222876B3}" type="presOf" srcId="{18A13380-F9DF-4A91-A80F-ECD389EB7B25}" destId="{BD0B4245-594E-46F8-A4D6-1084796C537E}" srcOrd="0" destOrd="0" presId="urn:microsoft.com/office/officeart/2005/8/layout/hChevron3"/>
    <dgm:cxn modelId="{E5ABCD36-21AD-4027-AFCC-66FFC473ABC0}" type="presOf" srcId="{714FBCD3-BE02-45B9-9BB9-EA35076D3A4B}" destId="{E7EEDFE2-E457-45A0-96FF-FDF758780D38}" srcOrd="0" destOrd="0" presId="urn:microsoft.com/office/officeart/2005/8/layout/hChevron3"/>
    <dgm:cxn modelId="{3E2FCE46-4BF9-4FCC-A89A-68C01163AC9C}" srcId="{63D8019F-8351-4735-81D4-104B29A249C8}" destId="{6B15F891-D60D-4077-B88F-247C4E5F14E5}" srcOrd="2" destOrd="0" parTransId="{C0CE94FB-0E00-4442-B18D-E6186D494976}" sibTransId="{43FD5CDC-8302-4995-9946-8BADCA33A913}"/>
    <dgm:cxn modelId="{1D922271-2391-418D-8AA1-AF20325AE503}" srcId="{63D8019F-8351-4735-81D4-104B29A249C8}" destId="{65B437DD-181D-426A-868E-DFAE0B639FCD}" srcOrd="3" destOrd="0" parTransId="{8CD6891E-8C3D-40BF-B1FB-FE0AF7027462}" sibTransId="{D594515E-DA1D-4794-A47C-78E37432D5D1}"/>
    <dgm:cxn modelId="{4A1F8D56-3D96-4B82-B4CE-56E5027FB4E7}" srcId="{63D8019F-8351-4735-81D4-104B29A249C8}" destId="{9A2410E2-722C-4126-B5E0-9306519C9723}" srcOrd="1" destOrd="0" parTransId="{56B6465F-87D4-4228-AEE4-417DDC3467F0}" sibTransId="{12CDFFD7-8D47-40C8-9E43-67298DAFA89F}"/>
    <dgm:cxn modelId="{656CA8A0-54BD-4A52-8A35-785423D40B30}" srcId="{63D8019F-8351-4735-81D4-104B29A249C8}" destId="{714FBCD3-BE02-45B9-9BB9-EA35076D3A4B}" srcOrd="0" destOrd="0" parTransId="{4F0CF01B-02DB-4117-8EFD-56CF65957660}" sibTransId="{7879450B-5413-43EF-82BB-7D29E17454FC}"/>
    <dgm:cxn modelId="{67255EC7-9E27-4FE5-AB68-35A6CA063F44}" type="presOf" srcId="{6B15F891-D60D-4077-B88F-247C4E5F14E5}" destId="{83C51220-2BB0-42E3-A529-D2D7AB67B1F5}" srcOrd="0" destOrd="0" presId="urn:microsoft.com/office/officeart/2005/8/layout/hChevron3"/>
    <dgm:cxn modelId="{388734E9-5715-4E1F-9F11-09C475128D06}" srcId="{63D8019F-8351-4735-81D4-104B29A249C8}" destId="{18A13380-F9DF-4A91-A80F-ECD389EB7B25}" srcOrd="4" destOrd="0" parTransId="{A25C3305-3FBE-40AA-9E0E-E12F629645E4}" sibTransId="{0C62195A-9549-417F-A6A9-1DB1E1611E4B}"/>
    <dgm:cxn modelId="{B71B3E38-E43E-4DC7-B868-230920AAD686}" type="presParOf" srcId="{8F0451AC-515A-4228-9787-9ABB4CB27B3E}" destId="{E7EEDFE2-E457-45A0-96FF-FDF758780D38}" srcOrd="0" destOrd="0" presId="urn:microsoft.com/office/officeart/2005/8/layout/hChevron3"/>
    <dgm:cxn modelId="{132814A0-002F-4FA3-B317-6FA2638F1C80}" type="presParOf" srcId="{8F0451AC-515A-4228-9787-9ABB4CB27B3E}" destId="{A9D918AA-DB46-4035-89B4-23807FF7380C}" srcOrd="1" destOrd="0" presId="urn:microsoft.com/office/officeart/2005/8/layout/hChevron3"/>
    <dgm:cxn modelId="{93CA9680-ABBB-444D-857F-D14DE0B86B94}" type="presParOf" srcId="{8F0451AC-515A-4228-9787-9ABB4CB27B3E}" destId="{2BC159D7-25EE-4CF5-A0A8-25913017732F}" srcOrd="2" destOrd="0" presId="urn:microsoft.com/office/officeart/2005/8/layout/hChevron3"/>
    <dgm:cxn modelId="{5A1280D6-D0E1-49CF-9A3C-207EB4BB6785}" type="presParOf" srcId="{8F0451AC-515A-4228-9787-9ABB4CB27B3E}" destId="{0F6C3AF6-9D8D-4415-BDB8-ED384035288F}" srcOrd="3" destOrd="0" presId="urn:microsoft.com/office/officeart/2005/8/layout/hChevron3"/>
    <dgm:cxn modelId="{193AED72-F2F3-40C1-9F78-9B11D507FA04}" type="presParOf" srcId="{8F0451AC-515A-4228-9787-9ABB4CB27B3E}" destId="{83C51220-2BB0-42E3-A529-D2D7AB67B1F5}" srcOrd="4" destOrd="0" presId="urn:microsoft.com/office/officeart/2005/8/layout/hChevron3"/>
    <dgm:cxn modelId="{8059B515-EF9A-4058-A558-87F0187A5E22}" type="presParOf" srcId="{8F0451AC-515A-4228-9787-9ABB4CB27B3E}" destId="{62AB6D55-E04B-4288-A93E-9CED8D6F9FD4}" srcOrd="5" destOrd="0" presId="urn:microsoft.com/office/officeart/2005/8/layout/hChevron3"/>
    <dgm:cxn modelId="{B7C65298-EE9A-47E3-8F22-03970714BD72}" type="presParOf" srcId="{8F0451AC-515A-4228-9787-9ABB4CB27B3E}" destId="{193C9778-4C3F-4DF0-9280-538227290A49}" srcOrd="6" destOrd="0" presId="urn:microsoft.com/office/officeart/2005/8/layout/hChevron3"/>
    <dgm:cxn modelId="{8D6568B0-70A2-4CAD-A89E-041EAE208B93}" type="presParOf" srcId="{8F0451AC-515A-4228-9787-9ABB4CB27B3E}" destId="{41F47B6C-41F2-4E81-BE7A-4CF430E2BFD6}" srcOrd="7" destOrd="0" presId="urn:microsoft.com/office/officeart/2005/8/layout/hChevron3"/>
    <dgm:cxn modelId="{953BBA4F-DDE1-438E-AF67-AF932C1AAD21}" type="presParOf" srcId="{8F0451AC-515A-4228-9787-9ABB4CB27B3E}" destId="{BD0B4245-594E-46F8-A4D6-1084796C537E}"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EDFE2-E457-45A0-96FF-FDF758780D38}">
      <dsp:nvSpPr>
        <dsp:cNvPr id="0" name=""/>
        <dsp:cNvSpPr/>
      </dsp:nvSpPr>
      <dsp:spPr>
        <a:xfrm>
          <a:off x="1049" y="730836"/>
          <a:ext cx="2046241" cy="1216367"/>
        </a:xfrm>
        <a:prstGeom prst="homePlat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dirty="0"/>
            <a:t>Purchase Requisition</a:t>
          </a:r>
        </a:p>
      </dsp:txBody>
      <dsp:txXfrm>
        <a:off x="1049" y="730836"/>
        <a:ext cx="1742149" cy="1216367"/>
      </dsp:txXfrm>
    </dsp:sp>
    <dsp:sp modelId="{2BC159D7-25EE-4CF5-A0A8-25913017732F}">
      <dsp:nvSpPr>
        <dsp:cNvPr id="0" name=""/>
        <dsp:cNvSpPr/>
      </dsp:nvSpPr>
      <dsp:spPr>
        <a:xfrm>
          <a:off x="1638042" y="929771"/>
          <a:ext cx="2046241" cy="818496"/>
        </a:xfrm>
        <a:prstGeom prst="chevron">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dirty="0"/>
            <a:t>Purchase Order</a:t>
          </a:r>
        </a:p>
      </dsp:txBody>
      <dsp:txXfrm>
        <a:off x="2047290" y="929771"/>
        <a:ext cx="1227745" cy="818496"/>
      </dsp:txXfrm>
    </dsp:sp>
    <dsp:sp modelId="{83C51220-2BB0-42E3-A529-D2D7AB67B1F5}">
      <dsp:nvSpPr>
        <dsp:cNvPr id="0" name=""/>
        <dsp:cNvSpPr/>
      </dsp:nvSpPr>
      <dsp:spPr>
        <a:xfrm>
          <a:off x="3275035" y="929771"/>
          <a:ext cx="2046241" cy="818496"/>
        </a:xfrm>
        <a:prstGeom prst="chevron">
          <a:avLst/>
        </a:prstGeom>
        <a:solidFill>
          <a:schemeClr val="accent4">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dirty="0"/>
            <a:t>Receipt of Goods</a:t>
          </a:r>
        </a:p>
      </dsp:txBody>
      <dsp:txXfrm>
        <a:off x="3684283" y="929771"/>
        <a:ext cx="1227745" cy="818496"/>
      </dsp:txXfrm>
    </dsp:sp>
    <dsp:sp modelId="{193C9778-4C3F-4DF0-9280-538227290A49}">
      <dsp:nvSpPr>
        <dsp:cNvPr id="0" name=""/>
        <dsp:cNvSpPr/>
      </dsp:nvSpPr>
      <dsp:spPr>
        <a:xfrm>
          <a:off x="4912028" y="929771"/>
          <a:ext cx="2046241" cy="818496"/>
        </a:xfrm>
        <a:prstGeom prst="chevron">
          <a:avLst/>
        </a:prstGeom>
        <a:solidFill>
          <a:schemeClr val="accent3">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dirty="0"/>
            <a:t>Supplier Invoice</a:t>
          </a:r>
        </a:p>
      </dsp:txBody>
      <dsp:txXfrm>
        <a:off x="5321276" y="929771"/>
        <a:ext cx="1227745" cy="818496"/>
      </dsp:txXfrm>
    </dsp:sp>
    <dsp:sp modelId="{BD0B4245-594E-46F8-A4D6-1084796C537E}">
      <dsp:nvSpPr>
        <dsp:cNvPr id="0" name=""/>
        <dsp:cNvSpPr/>
      </dsp:nvSpPr>
      <dsp:spPr>
        <a:xfrm>
          <a:off x="6549021" y="929771"/>
          <a:ext cx="2046241" cy="818496"/>
        </a:xfrm>
        <a:prstGeom prst="chevron">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dirty="0"/>
            <a:t>Payment</a:t>
          </a:r>
        </a:p>
      </dsp:txBody>
      <dsp:txXfrm>
        <a:off x="6958269" y="929771"/>
        <a:ext cx="1227745" cy="818496"/>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31EA59C-58A4-4462-B96A-349C28CE9231}" type="datetimeFigureOut">
              <a:rPr lang="en-US" smtClean="0"/>
              <a:t>4/9/2025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6B0B6C-0D31-4EA1-B1B4-2E12509DE268}" type="slidenum">
              <a:rPr lang="en-US" smtClean="0"/>
              <a:t>‹#›</a:t>
            </a:fld>
            <a:endParaRPr lang="en-US"/>
          </a:p>
        </p:txBody>
      </p:sp>
    </p:spTree>
    <p:extLst>
      <p:ext uri="{BB962C8B-B14F-4D97-AF65-F5344CB8AC3E}">
        <p14:creationId xmlns:p14="http://schemas.microsoft.com/office/powerpoint/2010/main" val="1084026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3647403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520229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34051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426380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50199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1507077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3424642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2276989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3034489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EA1C56-C20F-43B5-AAEC-136743A973DB}"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2511230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EA1C56-C20F-43B5-AAEC-136743A973DB}" type="datetimeFigureOut">
              <a:rPr lang="en-US" smtClean="0"/>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202302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EA1C56-C20F-43B5-AAEC-136743A973DB}" type="datetimeFigureOut">
              <a:rPr lang="en-US" smtClean="0"/>
              <a:t>4/9/2025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327522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EA1C56-C20F-43B5-AAEC-136743A973DB}" type="datetimeFigureOut">
              <a:rPr lang="en-US" smtClean="0"/>
              <a:t>4/9/2025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4136997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EA1C56-C20F-43B5-AAEC-136743A973DB}" type="datetimeFigureOut">
              <a:rPr lang="en-US" smtClean="0"/>
              <a:t>4/9/2025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1211933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EA1C56-C20F-43B5-AAEC-136743A973DB}" type="datetimeFigureOut">
              <a:rPr lang="en-US" smtClean="0"/>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3662011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BEA1C56-C20F-43B5-AAEC-136743A973DB}" type="datetimeFigureOut">
              <a:rPr lang="en-US" smtClean="0"/>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08826-7CCB-4FAE-A615-0702179A7F00}" type="slidenum">
              <a:rPr lang="en-US" smtClean="0"/>
              <a:t>‹#›</a:t>
            </a:fld>
            <a:endParaRPr lang="en-US"/>
          </a:p>
        </p:txBody>
      </p:sp>
    </p:spTree>
    <p:extLst>
      <p:ext uri="{BB962C8B-B14F-4D97-AF65-F5344CB8AC3E}">
        <p14:creationId xmlns:p14="http://schemas.microsoft.com/office/powerpoint/2010/main" val="242066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BEA1C56-C20F-43B5-AAEC-136743A973DB}" type="datetimeFigureOut">
              <a:rPr lang="en-US" smtClean="0"/>
              <a:t>4/9/2025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2908826-7CCB-4FAE-A615-0702179A7F00}" type="slidenum">
              <a:rPr lang="en-US" smtClean="0"/>
              <a:t>‹#›</a:t>
            </a:fld>
            <a:endParaRPr lang="en-US"/>
          </a:p>
        </p:txBody>
      </p:sp>
    </p:spTree>
    <p:extLst>
      <p:ext uri="{BB962C8B-B14F-4D97-AF65-F5344CB8AC3E}">
        <p14:creationId xmlns:p14="http://schemas.microsoft.com/office/powerpoint/2010/main" val="2887588954"/>
      </p:ext>
    </p:extLst>
  </p:cSld>
  <p:clrMap bg1="lt1" tx1="dk1" bg2="lt2" tx2="dk2" accent1="accent1" accent2="accent2" accent3="accent3" accent4="accent4" accent5="accent5" accent6="accent6" hlink="hlink" folHlink="folHlink"/>
  <p:sldLayoutIdLst>
    <p:sldLayoutId id="2147484262" r:id="rId1"/>
    <p:sldLayoutId id="2147484263" r:id="rId2"/>
    <p:sldLayoutId id="2147484264" r:id="rId3"/>
    <p:sldLayoutId id="2147484265" r:id="rId4"/>
    <p:sldLayoutId id="2147484266" r:id="rId5"/>
    <p:sldLayoutId id="2147484267" r:id="rId6"/>
    <p:sldLayoutId id="2147484268" r:id="rId7"/>
    <p:sldLayoutId id="2147484269" r:id="rId8"/>
    <p:sldLayoutId id="2147484270" r:id="rId9"/>
    <p:sldLayoutId id="2147484271" r:id="rId10"/>
    <p:sldLayoutId id="2147484272" r:id="rId11"/>
    <p:sldLayoutId id="2147484273" r:id="rId12"/>
    <p:sldLayoutId id="2147484274" r:id="rId13"/>
    <p:sldLayoutId id="2147484275" r:id="rId14"/>
    <p:sldLayoutId id="2147484276" r:id="rId15"/>
    <p:sldLayoutId id="21474842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purchasing@Skagit.edu" TargetMode="External"/><Relationship Id="rId2" Type="http://schemas.openxmlformats.org/officeDocument/2006/relationships/hyperlink" Target="https://omwbe.wa.gov/directory-certified-business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skagit.sharepoint.com/sites/portal/administrative-services/business-office/" TargetMode="External"/><Relationship Id="rId2" Type="http://schemas.openxmlformats.org/officeDocument/2006/relationships/hyperlink" Target="https://www.skagit.edu/business-services/" TargetMode="External"/><Relationship Id="rId1" Type="http://schemas.openxmlformats.org/officeDocument/2006/relationships/slideLayout" Target="../slideLayouts/slideLayout6.xml"/><Relationship Id="rId4" Type="http://schemas.openxmlformats.org/officeDocument/2006/relationships/hyperlink" Target="https://skagit.sharepoint.com/sites/portal/administrative-services/business-office/Pages/Business-Office.aspx?RootFolder=%2Fsites%2Fportal%2Fadministrative%2Dservices%2Fbusiness%2Doffice%2FBusiness%20Office%20Documents%2FPurchasing&amp;FolderCTID=0x012000A494A705665FD145BD88C3014BE7C9BA&amp;View=%7B77BB4F39%2D3FC7%2D478C%2D95E4%2DB5DDF8B24304%7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purchasing@Skagit.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purchasing@Skagit.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purchasing@Skagit.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purchasing@Skagit.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B3AE2-15EC-4070-BD52-671FA59471B3}"/>
              </a:ext>
            </a:extLst>
          </p:cNvPr>
          <p:cNvSpPr>
            <a:spLocks noGrp="1"/>
          </p:cNvSpPr>
          <p:nvPr>
            <p:ph type="ctrTitle"/>
          </p:nvPr>
        </p:nvSpPr>
        <p:spPr/>
        <p:txBody>
          <a:bodyPr>
            <a:normAutofit fontScale="90000"/>
          </a:bodyPr>
          <a:lstStyle/>
          <a:p>
            <a:r>
              <a:rPr lang="en-US" b="1" dirty="0">
                <a:solidFill>
                  <a:schemeClr val="accent1">
                    <a:lumMod val="75000"/>
                  </a:schemeClr>
                </a:solidFill>
              </a:rPr>
              <a:t>Business Services – </a:t>
            </a:r>
            <a:br>
              <a:rPr lang="en-US" b="1" dirty="0">
                <a:solidFill>
                  <a:schemeClr val="accent1">
                    <a:lumMod val="75000"/>
                  </a:schemeClr>
                </a:solidFill>
              </a:rPr>
            </a:br>
            <a:r>
              <a:rPr lang="en-US" b="1" dirty="0">
                <a:solidFill>
                  <a:schemeClr val="accent1">
                    <a:lumMod val="75000"/>
                  </a:schemeClr>
                </a:solidFill>
              </a:rPr>
              <a:t>Purchasing Refresher</a:t>
            </a:r>
          </a:p>
        </p:txBody>
      </p:sp>
      <p:sp>
        <p:nvSpPr>
          <p:cNvPr id="3" name="Subtitle 2">
            <a:extLst>
              <a:ext uri="{FF2B5EF4-FFF2-40B4-BE49-F238E27FC236}">
                <a16:creationId xmlns:a16="http://schemas.microsoft.com/office/drawing/2014/main" id="{47255BB4-9698-460A-9CD2-16D6FB5524D2}"/>
              </a:ext>
            </a:extLst>
          </p:cNvPr>
          <p:cNvSpPr>
            <a:spLocks noGrp="1"/>
          </p:cNvSpPr>
          <p:nvPr>
            <p:ph type="subTitle" idx="1"/>
          </p:nvPr>
        </p:nvSpPr>
        <p:spPr/>
        <p:txBody>
          <a:bodyPr>
            <a:normAutofit fontScale="92500" lnSpcReduction="10000"/>
          </a:bodyPr>
          <a:lstStyle/>
          <a:p>
            <a:r>
              <a:rPr lang="en-US" dirty="0">
                <a:solidFill>
                  <a:schemeClr val="accent3">
                    <a:lumMod val="75000"/>
                  </a:schemeClr>
                </a:solidFill>
              </a:rPr>
              <a:t>Business Services supports the fiscal operations of the college by providing comprehensive accounting, purchasing, disbursement, and financial reporting support and services to students, faculty, staff, and third parties.</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3282294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B19D7-CC1D-4791-86CD-5106750B81FC}"/>
              </a:ext>
            </a:extLst>
          </p:cNvPr>
          <p:cNvSpPr>
            <a:spLocks noGrp="1"/>
          </p:cNvSpPr>
          <p:nvPr>
            <p:ph type="title"/>
          </p:nvPr>
        </p:nvSpPr>
        <p:spPr>
          <a:xfrm>
            <a:off x="677334" y="609600"/>
            <a:ext cx="8596668" cy="1537282"/>
          </a:xfrm>
        </p:spPr>
        <p:txBody>
          <a:bodyPr>
            <a:normAutofit fontScale="90000"/>
          </a:bodyPr>
          <a:lstStyle/>
          <a:p>
            <a:r>
              <a:rPr lang="en-US" b="1" dirty="0">
                <a:solidFill>
                  <a:schemeClr val="accent1">
                    <a:lumMod val="75000"/>
                  </a:schemeClr>
                </a:solidFill>
              </a:rPr>
              <a:t>Bid Thresholds -  </a:t>
            </a:r>
            <a:br>
              <a:rPr lang="en-US" dirty="0"/>
            </a:br>
            <a:r>
              <a:rPr lang="en-US" sz="1800" dirty="0">
                <a:solidFill>
                  <a:schemeClr val="accent3">
                    <a:lumMod val="75000"/>
                  </a:schemeClr>
                </a:solidFill>
              </a:rPr>
              <a:t>The bid thresholds are required by various State RCW’s. As a State Agency and an Institution of Higher Education, we primarily follow RCW’s 28B.10, 39.26 and 43.19 This slide will help you determine when you should be requesting quotes or bids for any goods or services purchased.</a:t>
            </a:r>
          </a:p>
        </p:txBody>
      </p:sp>
      <p:sp>
        <p:nvSpPr>
          <p:cNvPr id="3" name="Content Placeholder 2">
            <a:extLst>
              <a:ext uri="{FF2B5EF4-FFF2-40B4-BE49-F238E27FC236}">
                <a16:creationId xmlns:a16="http://schemas.microsoft.com/office/drawing/2014/main" id="{8634DACD-9CC1-4731-AE0B-69DA78947630}"/>
              </a:ext>
            </a:extLst>
          </p:cNvPr>
          <p:cNvSpPr>
            <a:spLocks noGrp="1"/>
          </p:cNvSpPr>
          <p:nvPr>
            <p:ph idx="1"/>
          </p:nvPr>
        </p:nvSpPr>
        <p:spPr>
          <a:xfrm>
            <a:off x="414917" y="2359947"/>
            <a:ext cx="10319000" cy="4101518"/>
          </a:xfrm>
        </p:spPr>
        <p:txBody>
          <a:bodyPr>
            <a:normAutofit/>
          </a:bodyPr>
          <a:lstStyle/>
          <a:p>
            <a:pPr marL="0" indent="0">
              <a:buNone/>
            </a:pPr>
            <a:r>
              <a:rPr lang="en-US" b="1" dirty="0"/>
              <a:t>Purchases below $9,999 </a:t>
            </a:r>
            <a:r>
              <a:rPr lang="en-US" dirty="0"/>
              <a:t>– Direct Buy (w/o competition) for most commodities</a:t>
            </a:r>
          </a:p>
          <a:p>
            <a:pPr marL="457200" lvl="1" indent="0">
              <a:buNone/>
            </a:pPr>
            <a:r>
              <a:rPr lang="en-US" dirty="0"/>
              <a:t>Buying from locally, minority or women owned and veteran-own small businesses is highly </a:t>
            </a:r>
          </a:p>
          <a:p>
            <a:pPr marL="457200" lvl="1" indent="0">
              <a:buNone/>
            </a:pPr>
            <a:r>
              <a:rPr lang="en-US" dirty="0"/>
              <a:t>Encouraged by the State of Washington </a:t>
            </a:r>
            <a:r>
              <a:rPr lang="en-US" dirty="0">
                <a:solidFill>
                  <a:srgbClr val="0070C0"/>
                </a:solidFill>
                <a:hlinkClick r:id="rId2" tooltip="https://omwbe.wa.gov/directory-certified-businesses">
                  <a:extLst>
                    <a:ext uri="{A12FA001-AC4F-418D-AE19-62706E023703}">
                      <ahyp:hlinkClr xmlns:ahyp="http://schemas.microsoft.com/office/drawing/2018/hyperlinkcolor" val="tx"/>
                    </a:ext>
                  </a:extLst>
                </a:hlinkClick>
              </a:rPr>
              <a:t>https://omwbe.wa.gov/directory-certified-businesses</a:t>
            </a:r>
            <a:endParaRPr lang="en-US" dirty="0">
              <a:solidFill>
                <a:srgbClr val="0070C0"/>
              </a:solidFill>
            </a:endParaRPr>
          </a:p>
          <a:p>
            <a:pPr marL="0" indent="0">
              <a:buNone/>
            </a:pPr>
            <a:r>
              <a:rPr lang="en-US" b="1" dirty="0"/>
              <a:t>Purchases between $10,000 and $99,999 </a:t>
            </a:r>
            <a:r>
              <a:rPr lang="en-US" dirty="0"/>
              <a:t>– Three/Five-quote process</a:t>
            </a:r>
          </a:p>
          <a:p>
            <a:pPr marL="457200" lvl="1" indent="0">
              <a:buNone/>
            </a:pPr>
            <a:r>
              <a:rPr lang="en-US" dirty="0"/>
              <a:t>At least one quote </a:t>
            </a:r>
            <a:r>
              <a:rPr lang="en-US" u="sng" dirty="0"/>
              <a:t>must</a:t>
            </a:r>
            <a:r>
              <a:rPr lang="en-US" dirty="0"/>
              <a:t> be from a certified small, veteran, minority, and/or </a:t>
            </a:r>
          </a:p>
          <a:p>
            <a:pPr marL="457200" lvl="1" indent="0">
              <a:buNone/>
            </a:pPr>
            <a:r>
              <a:rPr lang="en-US" dirty="0"/>
              <a:t>woman-owned vendor </a:t>
            </a:r>
            <a:r>
              <a:rPr lang="en-US" dirty="0">
                <a:solidFill>
                  <a:srgbClr val="0070C0"/>
                </a:solidFill>
                <a:hlinkClick r:id="rId2" tooltip="https://omwbe.wa.gov/directory-certified-businesses">
                  <a:extLst>
                    <a:ext uri="{A12FA001-AC4F-418D-AE19-62706E023703}">
                      <ahyp:hlinkClr xmlns:ahyp="http://schemas.microsoft.com/office/drawing/2018/hyperlinkcolor" val="tx"/>
                    </a:ext>
                  </a:extLst>
                </a:hlinkClick>
              </a:rPr>
              <a:t>https://omwbe.wa.gov/directory-certified-businesses</a:t>
            </a:r>
            <a:endParaRPr lang="en-US" dirty="0">
              <a:solidFill>
                <a:srgbClr val="0070C0"/>
              </a:solidFill>
            </a:endParaRPr>
          </a:p>
          <a:p>
            <a:pPr marL="0" indent="0">
              <a:buNone/>
            </a:pPr>
            <a:r>
              <a:rPr lang="en-US" b="1" dirty="0"/>
              <a:t>Purchases over $100,000 </a:t>
            </a:r>
            <a:r>
              <a:rPr lang="en-US" dirty="0"/>
              <a:t>– Requires Formal solicitation</a:t>
            </a:r>
          </a:p>
          <a:p>
            <a:pPr marL="457200" lvl="1" indent="0">
              <a:buNone/>
            </a:pPr>
            <a:r>
              <a:rPr lang="en-US" dirty="0"/>
              <a:t>A competitive solicitation process such as an Invitation for Bid or Request for Proposals </a:t>
            </a:r>
            <a:endParaRPr lang="en-US" sz="1800" dirty="0">
              <a:solidFill>
                <a:schemeClr val="accent1">
                  <a:lumMod val="75000"/>
                </a:schemeClr>
              </a:solidFill>
            </a:endParaRPr>
          </a:p>
          <a:p>
            <a:pPr marL="457200" lvl="1" indent="0">
              <a:buNone/>
            </a:pPr>
            <a:r>
              <a:rPr lang="en-US" sz="1800" b="1" dirty="0">
                <a:solidFill>
                  <a:schemeClr val="accent3">
                    <a:lumMod val="50000"/>
                  </a:schemeClr>
                </a:solidFill>
              </a:rPr>
              <a:t>Please contact us at </a:t>
            </a:r>
            <a:r>
              <a:rPr lang="en-US" sz="1800" b="1" dirty="0">
                <a:solidFill>
                  <a:schemeClr val="accent3">
                    <a:lumMod val="75000"/>
                  </a:schemeClr>
                </a:solidFill>
                <a:hlinkClick r:id="rId3">
                  <a:extLst>
                    <a:ext uri="{A12FA001-AC4F-418D-AE19-62706E023703}">
                      <ahyp:hlinkClr xmlns:ahyp="http://schemas.microsoft.com/office/drawing/2018/hyperlinkcolor" val="tx"/>
                    </a:ext>
                  </a:extLst>
                </a:hlinkClick>
              </a:rPr>
              <a:t>purchasing@Skagit.edu</a:t>
            </a:r>
            <a:r>
              <a:rPr lang="en-US" sz="1800" b="1" dirty="0">
                <a:solidFill>
                  <a:schemeClr val="accent3">
                    <a:lumMod val="75000"/>
                  </a:schemeClr>
                </a:solidFill>
              </a:rPr>
              <a:t> </a:t>
            </a:r>
            <a:r>
              <a:rPr lang="en-US" sz="1800" b="1" dirty="0">
                <a:solidFill>
                  <a:schemeClr val="accent3">
                    <a:lumMod val="50000"/>
                  </a:schemeClr>
                </a:solidFill>
              </a:rPr>
              <a:t>if you are interested in making a purchase over one of the thresholds and would like assistance with how to proceed.</a:t>
            </a:r>
          </a:p>
        </p:txBody>
      </p:sp>
    </p:spTree>
    <p:extLst>
      <p:ext uri="{BB962C8B-B14F-4D97-AF65-F5344CB8AC3E}">
        <p14:creationId xmlns:p14="http://schemas.microsoft.com/office/powerpoint/2010/main" val="606507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3CFA3-AD62-4FA4-AB69-4CA2A81C0A3A}"/>
              </a:ext>
            </a:extLst>
          </p:cNvPr>
          <p:cNvSpPr>
            <a:spLocks noGrp="1"/>
          </p:cNvSpPr>
          <p:nvPr>
            <p:ph type="title"/>
          </p:nvPr>
        </p:nvSpPr>
        <p:spPr>
          <a:xfrm>
            <a:off x="677334" y="609600"/>
            <a:ext cx="8596668" cy="580008"/>
          </a:xfrm>
        </p:spPr>
        <p:txBody>
          <a:bodyPr>
            <a:normAutofit/>
          </a:bodyPr>
          <a:lstStyle/>
          <a:p>
            <a:r>
              <a:rPr lang="en-US" sz="2000" b="1" dirty="0">
                <a:solidFill>
                  <a:schemeClr val="accent1">
                    <a:lumMod val="75000"/>
                  </a:schemeClr>
                </a:solidFill>
              </a:rPr>
              <a:t>Fiscal Year-End Schedule</a:t>
            </a:r>
          </a:p>
        </p:txBody>
      </p:sp>
      <p:pic>
        <p:nvPicPr>
          <p:cNvPr id="5" name="Content Placeholder 4">
            <a:extLst>
              <a:ext uri="{FF2B5EF4-FFF2-40B4-BE49-F238E27FC236}">
                <a16:creationId xmlns:a16="http://schemas.microsoft.com/office/drawing/2014/main" id="{81C2D2E9-D6DE-4228-8226-D5FC8036C3F2}"/>
              </a:ext>
            </a:extLst>
          </p:cNvPr>
          <p:cNvPicPr>
            <a:picLocks noGrp="1" noChangeAspect="1"/>
          </p:cNvPicPr>
          <p:nvPr>
            <p:ph sz="half" idx="2"/>
          </p:nvPr>
        </p:nvPicPr>
        <p:blipFill>
          <a:blip r:embed="rId2"/>
          <a:stretch>
            <a:fillRect/>
          </a:stretch>
        </p:blipFill>
        <p:spPr>
          <a:xfrm>
            <a:off x="769699" y="1011379"/>
            <a:ext cx="7345219" cy="2817931"/>
          </a:xfrm>
          <a:prstGeom prst="rect">
            <a:avLst/>
          </a:prstGeom>
        </p:spPr>
      </p:pic>
      <p:sp>
        <p:nvSpPr>
          <p:cNvPr id="4" name="Content Placeholder 3">
            <a:extLst>
              <a:ext uri="{FF2B5EF4-FFF2-40B4-BE49-F238E27FC236}">
                <a16:creationId xmlns:a16="http://schemas.microsoft.com/office/drawing/2014/main" id="{74F23B1A-42EC-4506-884E-DE7384DECAB3}"/>
              </a:ext>
            </a:extLst>
          </p:cNvPr>
          <p:cNvSpPr>
            <a:spLocks noGrp="1"/>
          </p:cNvSpPr>
          <p:nvPr>
            <p:ph sz="half" idx="1"/>
          </p:nvPr>
        </p:nvSpPr>
        <p:spPr>
          <a:xfrm flipH="1">
            <a:off x="-1384183" y="5853028"/>
            <a:ext cx="503341" cy="45719"/>
          </a:xfrm>
        </p:spPr>
        <p:txBody>
          <a:bodyPr>
            <a:normAutofit fontScale="25000" lnSpcReduction="20000"/>
          </a:bodyPr>
          <a:lstStyle/>
          <a:p>
            <a:endParaRPr lang="en-US" dirty="0"/>
          </a:p>
        </p:txBody>
      </p:sp>
      <p:sp>
        <p:nvSpPr>
          <p:cNvPr id="3" name="TextBox 2">
            <a:extLst>
              <a:ext uri="{FF2B5EF4-FFF2-40B4-BE49-F238E27FC236}">
                <a16:creationId xmlns:a16="http://schemas.microsoft.com/office/drawing/2014/main" id="{97036151-2216-4F11-BA13-9C69DDEF805E}"/>
              </a:ext>
            </a:extLst>
          </p:cNvPr>
          <p:cNvSpPr txBox="1"/>
          <p:nvPr/>
        </p:nvSpPr>
        <p:spPr>
          <a:xfrm>
            <a:off x="677334" y="3861757"/>
            <a:ext cx="8681479" cy="646331"/>
          </a:xfrm>
          <a:prstGeom prst="rect">
            <a:avLst/>
          </a:prstGeom>
          <a:noFill/>
        </p:spPr>
        <p:txBody>
          <a:bodyPr wrap="none" rtlCol="0">
            <a:spAutoFit/>
          </a:bodyPr>
          <a:lstStyle/>
          <a:p>
            <a:r>
              <a:rPr lang="en-US" dirty="0">
                <a:solidFill>
                  <a:schemeClr val="accent5">
                    <a:lumMod val="75000"/>
                  </a:schemeClr>
                </a:solidFill>
              </a:rPr>
              <a:t>Please Note: when creating PR’s for the new fiscal year, enter July 1, 2025 in the </a:t>
            </a:r>
          </a:p>
          <a:p>
            <a:r>
              <a:rPr lang="en-US" dirty="0">
                <a:solidFill>
                  <a:schemeClr val="accent5">
                    <a:lumMod val="75000"/>
                  </a:schemeClr>
                </a:solidFill>
              </a:rPr>
              <a:t>date fields </a:t>
            </a:r>
          </a:p>
        </p:txBody>
      </p:sp>
      <p:pic>
        <p:nvPicPr>
          <p:cNvPr id="7" name="Picture 6">
            <a:extLst>
              <a:ext uri="{FF2B5EF4-FFF2-40B4-BE49-F238E27FC236}">
                <a16:creationId xmlns:a16="http://schemas.microsoft.com/office/drawing/2014/main" id="{721329B3-B566-47BE-B2CC-B8F58F24FDA2}"/>
              </a:ext>
            </a:extLst>
          </p:cNvPr>
          <p:cNvPicPr>
            <a:picLocks noChangeAspect="1"/>
          </p:cNvPicPr>
          <p:nvPr/>
        </p:nvPicPr>
        <p:blipFill>
          <a:blip r:embed="rId3"/>
          <a:stretch>
            <a:fillRect/>
          </a:stretch>
        </p:blipFill>
        <p:spPr>
          <a:xfrm>
            <a:off x="2204043" y="4417025"/>
            <a:ext cx="4525231" cy="1964698"/>
          </a:xfrm>
          <a:prstGeom prst="rect">
            <a:avLst/>
          </a:prstGeom>
        </p:spPr>
      </p:pic>
    </p:spTree>
    <p:extLst>
      <p:ext uri="{BB962C8B-B14F-4D97-AF65-F5344CB8AC3E}">
        <p14:creationId xmlns:p14="http://schemas.microsoft.com/office/powerpoint/2010/main" val="2078649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8EEF8-C6E8-4F7D-89EA-D1BFF5BA7383}"/>
              </a:ext>
            </a:extLst>
          </p:cNvPr>
          <p:cNvSpPr>
            <a:spLocks noGrp="1"/>
          </p:cNvSpPr>
          <p:nvPr>
            <p:ph type="title"/>
          </p:nvPr>
        </p:nvSpPr>
        <p:spPr/>
        <p:txBody>
          <a:bodyPr/>
          <a:lstStyle/>
          <a:p>
            <a:r>
              <a:rPr lang="en-US" b="1" dirty="0">
                <a:solidFill>
                  <a:schemeClr val="accent1">
                    <a:lumMod val="75000"/>
                  </a:schemeClr>
                </a:solidFill>
              </a:rPr>
              <a:t>Helpful Queries</a:t>
            </a:r>
          </a:p>
        </p:txBody>
      </p:sp>
      <p:sp>
        <p:nvSpPr>
          <p:cNvPr id="3" name="TextBox 2">
            <a:extLst>
              <a:ext uri="{FF2B5EF4-FFF2-40B4-BE49-F238E27FC236}">
                <a16:creationId xmlns:a16="http://schemas.microsoft.com/office/drawing/2014/main" id="{24651BBB-BF72-4C5B-BE44-C452BA95F8F6}"/>
              </a:ext>
            </a:extLst>
          </p:cNvPr>
          <p:cNvSpPr txBox="1"/>
          <p:nvPr/>
        </p:nvSpPr>
        <p:spPr>
          <a:xfrm>
            <a:off x="639872" y="1333850"/>
            <a:ext cx="9184518" cy="830997"/>
          </a:xfrm>
          <a:prstGeom prst="rect">
            <a:avLst/>
          </a:prstGeom>
          <a:noFill/>
        </p:spPr>
        <p:txBody>
          <a:bodyPr wrap="square" rtlCol="0">
            <a:spAutoFit/>
          </a:bodyPr>
          <a:lstStyle/>
          <a:p>
            <a:r>
              <a:rPr lang="en-US" sz="1600" b="1" i="1" dirty="0"/>
              <a:t>QFS_PO_PO_LINE_DETAIL – Purchase Order History</a:t>
            </a:r>
          </a:p>
          <a:p>
            <a:pPr marL="285750" indent="-285750">
              <a:buFont typeface="Arial" panose="020B0604020202020204" pitchFamily="34" charset="0"/>
              <a:buChar char="•"/>
            </a:pPr>
            <a:r>
              <a:rPr lang="en-US" sz="1600" dirty="0">
                <a:solidFill>
                  <a:schemeClr val="accent3">
                    <a:lumMod val="75000"/>
                  </a:schemeClr>
                </a:solidFill>
              </a:rPr>
              <a:t>Type of PO, Status, Supplier, PO Line Total, Remaining Encumbrance, </a:t>
            </a:r>
            <a:r>
              <a:rPr lang="en-US" sz="1600" dirty="0" err="1">
                <a:solidFill>
                  <a:schemeClr val="accent3">
                    <a:lumMod val="75000"/>
                  </a:schemeClr>
                </a:solidFill>
              </a:rPr>
              <a:t>Chartstring</a:t>
            </a:r>
            <a:r>
              <a:rPr lang="en-US" sz="1600" dirty="0">
                <a:solidFill>
                  <a:schemeClr val="accent3">
                    <a:lumMod val="75000"/>
                  </a:schemeClr>
                </a:solidFill>
              </a:rPr>
              <a:t>, PO </a:t>
            </a:r>
          </a:p>
          <a:p>
            <a:r>
              <a:rPr lang="en-US" sz="1600" dirty="0">
                <a:solidFill>
                  <a:schemeClr val="accent3">
                    <a:lumMod val="75000"/>
                  </a:schemeClr>
                </a:solidFill>
              </a:rPr>
              <a:t>    and Requisition #’s</a:t>
            </a:r>
          </a:p>
        </p:txBody>
      </p:sp>
      <p:sp>
        <p:nvSpPr>
          <p:cNvPr id="5" name="TextBox 4">
            <a:extLst>
              <a:ext uri="{FF2B5EF4-FFF2-40B4-BE49-F238E27FC236}">
                <a16:creationId xmlns:a16="http://schemas.microsoft.com/office/drawing/2014/main" id="{78DB4E8E-B12F-497A-BA00-FE8CB9199496}"/>
              </a:ext>
            </a:extLst>
          </p:cNvPr>
          <p:cNvSpPr txBox="1"/>
          <p:nvPr/>
        </p:nvSpPr>
        <p:spPr>
          <a:xfrm>
            <a:off x="677334" y="2536476"/>
            <a:ext cx="8409225" cy="584775"/>
          </a:xfrm>
          <a:prstGeom prst="rect">
            <a:avLst/>
          </a:prstGeom>
          <a:noFill/>
        </p:spPr>
        <p:txBody>
          <a:bodyPr wrap="none" rtlCol="0">
            <a:spAutoFit/>
          </a:bodyPr>
          <a:lstStyle/>
          <a:p>
            <a:r>
              <a:rPr lang="en-US" sz="1600" b="1" i="1" dirty="0"/>
              <a:t>QFS_PO_PO_WIP_ENCUMBRANCE_ACC – PO’s w/Encumbrance, Distribution Line, Acct</a:t>
            </a:r>
          </a:p>
          <a:p>
            <a:pPr marL="285750" indent="-285750">
              <a:buFont typeface="Arial" panose="020B0604020202020204" pitchFamily="34" charset="0"/>
              <a:buChar char="•"/>
            </a:pPr>
            <a:r>
              <a:rPr lang="en-US" sz="1600" dirty="0">
                <a:solidFill>
                  <a:schemeClr val="accent3">
                    <a:lumMod val="75000"/>
                  </a:schemeClr>
                </a:solidFill>
              </a:rPr>
              <a:t>Helps you see the PO with the Encumbrance Balance (Less Detail Line Detail Query)</a:t>
            </a:r>
          </a:p>
        </p:txBody>
      </p:sp>
      <p:sp>
        <p:nvSpPr>
          <p:cNvPr id="6" name="TextBox 5">
            <a:extLst>
              <a:ext uri="{FF2B5EF4-FFF2-40B4-BE49-F238E27FC236}">
                <a16:creationId xmlns:a16="http://schemas.microsoft.com/office/drawing/2014/main" id="{FF871436-B761-45DD-9EBA-CAB9B7F429F4}"/>
              </a:ext>
            </a:extLst>
          </p:cNvPr>
          <p:cNvSpPr txBox="1"/>
          <p:nvPr/>
        </p:nvSpPr>
        <p:spPr>
          <a:xfrm>
            <a:off x="639872" y="2062337"/>
            <a:ext cx="9337556" cy="584775"/>
          </a:xfrm>
          <a:prstGeom prst="rect">
            <a:avLst/>
          </a:prstGeom>
          <a:noFill/>
        </p:spPr>
        <p:txBody>
          <a:bodyPr wrap="none" rtlCol="0">
            <a:spAutoFit/>
          </a:bodyPr>
          <a:lstStyle/>
          <a:p>
            <a:r>
              <a:rPr lang="en-US" sz="1600" b="1" i="1" dirty="0"/>
              <a:t>QFS_PO_PO_VCHR_INV_PAY_DETAIL – PO, Requisition, Invoice, Voucher, Payment, </a:t>
            </a:r>
            <a:r>
              <a:rPr lang="en-US" sz="1600" b="1" i="1" dirty="0" err="1"/>
              <a:t>Chartstring</a:t>
            </a:r>
            <a:endParaRPr lang="en-US" sz="1600" b="1" i="1" dirty="0"/>
          </a:p>
          <a:p>
            <a:pPr marL="285750" indent="-285750">
              <a:buFont typeface="Arial" panose="020B0604020202020204" pitchFamily="34" charset="0"/>
              <a:buChar char="•"/>
            </a:pPr>
            <a:r>
              <a:rPr lang="en-US" sz="1600" dirty="0">
                <a:solidFill>
                  <a:schemeClr val="accent3">
                    <a:lumMod val="75000"/>
                  </a:schemeClr>
                </a:solidFill>
              </a:rPr>
              <a:t>Helps you see the process from Requisition through Payment</a:t>
            </a:r>
          </a:p>
        </p:txBody>
      </p:sp>
      <p:sp>
        <p:nvSpPr>
          <p:cNvPr id="4" name="TextBox 3">
            <a:extLst>
              <a:ext uri="{FF2B5EF4-FFF2-40B4-BE49-F238E27FC236}">
                <a16:creationId xmlns:a16="http://schemas.microsoft.com/office/drawing/2014/main" id="{BC185580-667D-4D49-BDAC-2EDB92CEDA0F}"/>
              </a:ext>
            </a:extLst>
          </p:cNvPr>
          <p:cNvSpPr txBox="1"/>
          <p:nvPr/>
        </p:nvSpPr>
        <p:spPr>
          <a:xfrm>
            <a:off x="639872" y="4046822"/>
            <a:ext cx="9632173" cy="1477328"/>
          </a:xfrm>
          <a:prstGeom prst="rect">
            <a:avLst/>
          </a:prstGeom>
          <a:noFill/>
        </p:spPr>
        <p:txBody>
          <a:bodyPr wrap="square" rtlCol="0">
            <a:spAutoFit/>
          </a:bodyPr>
          <a:lstStyle/>
          <a:p>
            <a:r>
              <a:rPr lang="en-US" sz="3600" b="1" dirty="0">
                <a:solidFill>
                  <a:schemeClr val="accent1">
                    <a:lumMod val="75000"/>
                  </a:schemeClr>
                </a:solidFill>
              </a:rPr>
              <a:t>Other Resources</a:t>
            </a:r>
          </a:p>
          <a:p>
            <a:r>
              <a:rPr lang="en-US" dirty="0"/>
              <a:t>Business Services Webpage </a:t>
            </a:r>
            <a:r>
              <a:rPr lang="en-US" dirty="0">
                <a:solidFill>
                  <a:schemeClr val="accent5">
                    <a:lumMod val="75000"/>
                  </a:schemeClr>
                </a:solidFill>
              </a:rPr>
              <a:t>(Under Construction) </a:t>
            </a:r>
            <a:r>
              <a:rPr lang="en-US" dirty="0"/>
              <a:t>- </a:t>
            </a:r>
            <a:r>
              <a:rPr lang="en-US" dirty="0">
                <a:solidFill>
                  <a:schemeClr val="accent3">
                    <a:lumMod val="75000"/>
                  </a:schemeClr>
                </a:solidFill>
                <a:hlinkClick r:id="rId2">
                  <a:extLst>
                    <a:ext uri="{A12FA001-AC4F-418D-AE19-62706E023703}">
                      <ahyp:hlinkClr xmlns:ahyp="http://schemas.microsoft.com/office/drawing/2018/hyperlinkcolor" val="tx"/>
                    </a:ext>
                  </a:extLst>
                </a:hlinkClick>
              </a:rPr>
              <a:t>Business Services - Skagit Valley College</a:t>
            </a:r>
            <a:endParaRPr lang="en-US" dirty="0">
              <a:solidFill>
                <a:schemeClr val="accent3">
                  <a:lumMod val="75000"/>
                </a:schemeClr>
              </a:solidFill>
            </a:endParaRPr>
          </a:p>
          <a:p>
            <a:r>
              <a:rPr lang="en-US" dirty="0"/>
              <a:t>Business Office Portal - </a:t>
            </a:r>
            <a:r>
              <a:rPr lang="en-US" dirty="0">
                <a:solidFill>
                  <a:schemeClr val="accent3">
                    <a:lumMod val="75000"/>
                  </a:schemeClr>
                </a:solidFill>
                <a:hlinkClick r:id="rId3">
                  <a:extLst>
                    <a:ext uri="{A12FA001-AC4F-418D-AE19-62706E023703}">
                      <ahyp:hlinkClr xmlns:ahyp="http://schemas.microsoft.com/office/drawing/2018/hyperlinkcolor" val="tx"/>
                    </a:ext>
                  </a:extLst>
                </a:hlinkClick>
              </a:rPr>
              <a:t>Business-Office</a:t>
            </a:r>
            <a:endParaRPr lang="en-US" dirty="0">
              <a:solidFill>
                <a:schemeClr val="accent3">
                  <a:lumMod val="75000"/>
                </a:schemeClr>
              </a:solidFill>
            </a:endParaRPr>
          </a:p>
          <a:p>
            <a:r>
              <a:rPr lang="en-US" dirty="0"/>
              <a:t>Business Office Portal Purchasing Folder - </a:t>
            </a:r>
            <a:r>
              <a:rPr lang="en-US" dirty="0">
                <a:solidFill>
                  <a:schemeClr val="accent3">
                    <a:lumMod val="75000"/>
                  </a:schemeClr>
                </a:solidFill>
                <a:hlinkClick r:id="rId4">
                  <a:extLst>
                    <a:ext uri="{A12FA001-AC4F-418D-AE19-62706E023703}">
                      <ahyp:hlinkClr xmlns:ahyp="http://schemas.microsoft.com/office/drawing/2018/hyperlinkcolor" val="tx"/>
                    </a:ext>
                  </a:extLst>
                </a:hlinkClick>
              </a:rPr>
              <a:t>Business-Office</a:t>
            </a:r>
            <a:endParaRPr lang="en-US" dirty="0">
              <a:solidFill>
                <a:schemeClr val="accent3">
                  <a:lumMod val="75000"/>
                </a:schemeClr>
              </a:solidFill>
            </a:endParaRPr>
          </a:p>
        </p:txBody>
      </p:sp>
      <p:sp>
        <p:nvSpPr>
          <p:cNvPr id="7" name="TextBox 6">
            <a:extLst>
              <a:ext uri="{FF2B5EF4-FFF2-40B4-BE49-F238E27FC236}">
                <a16:creationId xmlns:a16="http://schemas.microsoft.com/office/drawing/2014/main" id="{9548D5A0-B0EC-400D-9D35-9FDB4C3D9071}"/>
              </a:ext>
            </a:extLst>
          </p:cNvPr>
          <p:cNvSpPr txBox="1"/>
          <p:nvPr/>
        </p:nvSpPr>
        <p:spPr>
          <a:xfrm>
            <a:off x="677334" y="3005612"/>
            <a:ext cx="7652159" cy="584775"/>
          </a:xfrm>
          <a:prstGeom prst="rect">
            <a:avLst/>
          </a:prstGeom>
          <a:noFill/>
        </p:spPr>
        <p:txBody>
          <a:bodyPr wrap="none" rtlCol="0">
            <a:spAutoFit/>
          </a:bodyPr>
          <a:lstStyle/>
          <a:p>
            <a:r>
              <a:rPr lang="en-US" sz="1600" b="1" i="1" dirty="0"/>
              <a:t>QFS_PO_CATEGORY_ID_DESCR- PO Category ID’s w/Description</a:t>
            </a:r>
          </a:p>
          <a:p>
            <a:pPr marL="285750" indent="-285750">
              <a:buFont typeface="Arial" panose="020B0604020202020204" pitchFamily="34" charset="0"/>
              <a:buChar char="•"/>
            </a:pPr>
            <a:r>
              <a:rPr lang="en-US" sz="1600" i="1" dirty="0">
                <a:solidFill>
                  <a:schemeClr val="accent3">
                    <a:lumMod val="75000"/>
                  </a:schemeClr>
                </a:solidFill>
              </a:rPr>
              <a:t>Provides a list of all of the Category ID’s under the Supplies Account 5030010</a:t>
            </a:r>
          </a:p>
        </p:txBody>
      </p:sp>
      <p:sp>
        <p:nvSpPr>
          <p:cNvPr id="8" name="TextBox 7">
            <a:extLst>
              <a:ext uri="{FF2B5EF4-FFF2-40B4-BE49-F238E27FC236}">
                <a16:creationId xmlns:a16="http://schemas.microsoft.com/office/drawing/2014/main" id="{A338AE21-FBA2-45AF-AF54-9FAC33FBC25F}"/>
              </a:ext>
            </a:extLst>
          </p:cNvPr>
          <p:cNvSpPr txBox="1"/>
          <p:nvPr/>
        </p:nvSpPr>
        <p:spPr>
          <a:xfrm>
            <a:off x="677334" y="3482561"/>
            <a:ext cx="5594801" cy="584775"/>
          </a:xfrm>
          <a:prstGeom prst="rect">
            <a:avLst/>
          </a:prstGeom>
          <a:noFill/>
        </p:spPr>
        <p:txBody>
          <a:bodyPr wrap="none" rtlCol="0">
            <a:spAutoFit/>
          </a:bodyPr>
          <a:lstStyle/>
          <a:p>
            <a:r>
              <a:rPr lang="en-US" sz="1600" b="1" i="1" dirty="0"/>
              <a:t>QFS_PO_REQ_ALL – All Requisitions</a:t>
            </a:r>
            <a:endParaRPr lang="en-US" sz="1600" dirty="0">
              <a:solidFill>
                <a:schemeClr val="accent3">
                  <a:lumMod val="75000"/>
                </a:schemeClr>
              </a:solidFill>
            </a:endParaRPr>
          </a:p>
          <a:p>
            <a:pPr marL="285750" indent="-285750">
              <a:buFont typeface="Arial" panose="020B0604020202020204" pitchFamily="34" charset="0"/>
              <a:buChar char="•"/>
            </a:pPr>
            <a:r>
              <a:rPr lang="en-US" sz="1600" dirty="0">
                <a:solidFill>
                  <a:schemeClr val="accent3">
                    <a:lumMod val="75000"/>
                  </a:schemeClr>
                </a:solidFill>
              </a:rPr>
              <a:t>Provides all a query that shows all requisitions created</a:t>
            </a:r>
          </a:p>
        </p:txBody>
      </p:sp>
    </p:spTree>
    <p:extLst>
      <p:ext uri="{BB962C8B-B14F-4D97-AF65-F5344CB8AC3E}">
        <p14:creationId xmlns:p14="http://schemas.microsoft.com/office/powerpoint/2010/main" val="1951389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0567E71-A906-4F94-A290-5F13C1027637}"/>
              </a:ext>
            </a:extLst>
          </p:cNvPr>
          <p:cNvSpPr>
            <a:spLocks noGrp="1"/>
          </p:cNvSpPr>
          <p:nvPr>
            <p:ph type="ctrTitle"/>
          </p:nvPr>
        </p:nvSpPr>
        <p:spPr/>
        <p:txBody>
          <a:bodyPr/>
          <a:lstStyle/>
          <a:p>
            <a:r>
              <a:rPr lang="en-US" b="1" dirty="0">
                <a:solidFill>
                  <a:schemeClr val="accent1">
                    <a:lumMod val="75000"/>
                  </a:schemeClr>
                </a:solidFill>
              </a:rPr>
              <a:t>Questions?</a:t>
            </a:r>
          </a:p>
        </p:txBody>
      </p:sp>
    </p:spTree>
    <p:extLst>
      <p:ext uri="{BB962C8B-B14F-4D97-AF65-F5344CB8AC3E}">
        <p14:creationId xmlns:p14="http://schemas.microsoft.com/office/powerpoint/2010/main" val="3047557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5E49-F4DA-49BE-BBF3-13B2752D313C}"/>
              </a:ext>
            </a:extLst>
          </p:cNvPr>
          <p:cNvSpPr>
            <a:spLocks noGrp="1"/>
          </p:cNvSpPr>
          <p:nvPr>
            <p:ph type="title"/>
          </p:nvPr>
        </p:nvSpPr>
        <p:spPr>
          <a:xfrm>
            <a:off x="677334" y="609600"/>
            <a:ext cx="8596668" cy="651029"/>
          </a:xfrm>
        </p:spPr>
        <p:txBody>
          <a:bodyPr/>
          <a:lstStyle/>
          <a:p>
            <a:r>
              <a:rPr lang="en-US" b="1" dirty="0">
                <a:solidFill>
                  <a:schemeClr val="accent1">
                    <a:lumMod val="75000"/>
                  </a:schemeClr>
                </a:solidFill>
              </a:rPr>
              <a:t>Business Services – Leadership</a:t>
            </a:r>
          </a:p>
        </p:txBody>
      </p:sp>
      <p:sp>
        <p:nvSpPr>
          <p:cNvPr id="3" name="Content Placeholder 2">
            <a:extLst>
              <a:ext uri="{FF2B5EF4-FFF2-40B4-BE49-F238E27FC236}">
                <a16:creationId xmlns:a16="http://schemas.microsoft.com/office/drawing/2014/main" id="{F34181D3-BBBA-4A5B-B410-07D3F71B57A4}"/>
              </a:ext>
            </a:extLst>
          </p:cNvPr>
          <p:cNvSpPr>
            <a:spLocks noGrp="1"/>
          </p:cNvSpPr>
          <p:nvPr>
            <p:ph idx="1"/>
          </p:nvPr>
        </p:nvSpPr>
        <p:spPr>
          <a:xfrm>
            <a:off x="677334" y="1260629"/>
            <a:ext cx="8596668" cy="1268411"/>
          </a:xfrm>
        </p:spPr>
        <p:txBody>
          <a:bodyPr>
            <a:normAutofit lnSpcReduction="10000"/>
          </a:bodyPr>
          <a:lstStyle/>
          <a:p>
            <a:pPr marL="0" indent="0">
              <a:lnSpc>
                <a:spcPct val="150000"/>
              </a:lnSpc>
              <a:spcBef>
                <a:spcPts val="0"/>
              </a:spcBef>
              <a:buNone/>
            </a:pPr>
            <a:r>
              <a:rPr lang="en-US" b="1" kern="800" dirty="0"/>
              <a:t>Sabrina Houck</a:t>
            </a:r>
            <a:r>
              <a:rPr lang="en-US" kern="800" dirty="0"/>
              <a:t>– Director, Business Services</a:t>
            </a:r>
          </a:p>
          <a:p>
            <a:pPr marL="0" indent="0">
              <a:lnSpc>
                <a:spcPct val="150000"/>
              </a:lnSpc>
              <a:spcBef>
                <a:spcPts val="0"/>
              </a:spcBef>
              <a:buNone/>
            </a:pPr>
            <a:r>
              <a:rPr lang="en-US" b="1" kern="800" dirty="0"/>
              <a:t>Rebecca Wheeler</a:t>
            </a:r>
            <a:r>
              <a:rPr lang="en-US" kern="800" dirty="0"/>
              <a:t>– Assoc. Director, Business Office Operations</a:t>
            </a:r>
          </a:p>
          <a:p>
            <a:pPr marL="0" indent="0">
              <a:lnSpc>
                <a:spcPct val="150000"/>
              </a:lnSpc>
              <a:spcBef>
                <a:spcPts val="0"/>
              </a:spcBef>
              <a:buNone/>
            </a:pPr>
            <a:r>
              <a:rPr lang="en-US" b="1" kern="800" dirty="0"/>
              <a:t>Katie Ventura </a:t>
            </a:r>
            <a:r>
              <a:rPr lang="en-US" kern="800" dirty="0"/>
              <a:t>– Controller</a:t>
            </a:r>
          </a:p>
        </p:txBody>
      </p:sp>
      <p:sp>
        <p:nvSpPr>
          <p:cNvPr id="4" name="TextBox 3">
            <a:extLst>
              <a:ext uri="{FF2B5EF4-FFF2-40B4-BE49-F238E27FC236}">
                <a16:creationId xmlns:a16="http://schemas.microsoft.com/office/drawing/2014/main" id="{023425ED-E434-4768-AA56-5F1E5CEBC660}"/>
              </a:ext>
            </a:extLst>
          </p:cNvPr>
          <p:cNvSpPr txBox="1"/>
          <p:nvPr/>
        </p:nvSpPr>
        <p:spPr>
          <a:xfrm>
            <a:off x="677333" y="2529040"/>
            <a:ext cx="8981571" cy="646331"/>
          </a:xfrm>
          <a:prstGeom prst="rect">
            <a:avLst/>
          </a:prstGeom>
          <a:noFill/>
        </p:spPr>
        <p:txBody>
          <a:bodyPr wrap="square" rtlCol="0">
            <a:spAutoFit/>
          </a:bodyPr>
          <a:lstStyle/>
          <a:p>
            <a:r>
              <a:rPr lang="en-US" sz="3600" b="1" dirty="0">
                <a:solidFill>
                  <a:schemeClr val="accent1">
                    <a:lumMod val="75000"/>
                  </a:schemeClr>
                </a:solidFill>
              </a:rPr>
              <a:t>Student Finance and Accounting -Staff</a:t>
            </a:r>
            <a:endParaRPr lang="en-US" sz="3600" dirty="0"/>
          </a:p>
        </p:txBody>
      </p:sp>
      <p:sp>
        <p:nvSpPr>
          <p:cNvPr id="6" name="TextBox 5">
            <a:extLst>
              <a:ext uri="{FF2B5EF4-FFF2-40B4-BE49-F238E27FC236}">
                <a16:creationId xmlns:a16="http://schemas.microsoft.com/office/drawing/2014/main" id="{3B5D36BC-94BF-474A-BD97-95321D6C1834}"/>
              </a:ext>
            </a:extLst>
          </p:cNvPr>
          <p:cNvSpPr txBox="1"/>
          <p:nvPr/>
        </p:nvSpPr>
        <p:spPr>
          <a:xfrm>
            <a:off x="677333" y="3195961"/>
            <a:ext cx="9138739" cy="3123932"/>
          </a:xfrm>
          <a:prstGeom prst="rect">
            <a:avLst/>
          </a:prstGeom>
          <a:noFill/>
        </p:spPr>
        <p:txBody>
          <a:bodyPr wrap="square" rtlCol="0">
            <a:spAutoFit/>
          </a:bodyPr>
          <a:lstStyle/>
          <a:p>
            <a:pPr>
              <a:spcBef>
                <a:spcPts val="600"/>
              </a:spcBef>
            </a:pPr>
            <a:r>
              <a:rPr lang="en-US" b="1" dirty="0"/>
              <a:t>Lisa Mirante– </a:t>
            </a:r>
            <a:r>
              <a:rPr lang="en-US" dirty="0"/>
              <a:t>Student Accounts</a:t>
            </a:r>
          </a:p>
          <a:p>
            <a:pPr>
              <a:spcBef>
                <a:spcPts val="600"/>
              </a:spcBef>
            </a:pPr>
            <a:r>
              <a:rPr lang="en-US" b="1" dirty="0"/>
              <a:t>Nancy Cisneros</a:t>
            </a:r>
            <a:r>
              <a:rPr lang="en-US" dirty="0"/>
              <a:t>-Accounting</a:t>
            </a:r>
          </a:p>
          <a:p>
            <a:pPr>
              <a:spcBef>
                <a:spcPts val="600"/>
              </a:spcBef>
            </a:pPr>
            <a:r>
              <a:rPr lang="en-US" b="1" dirty="0"/>
              <a:t>Kathleen Hawkins</a:t>
            </a:r>
            <a:r>
              <a:rPr lang="en-US" dirty="0"/>
              <a:t>-Accounts Receivable </a:t>
            </a:r>
          </a:p>
          <a:p>
            <a:pPr>
              <a:spcBef>
                <a:spcPts val="600"/>
              </a:spcBef>
            </a:pPr>
            <a:r>
              <a:rPr lang="en-US" b="1" dirty="0"/>
              <a:t>Brittney Neff- </a:t>
            </a:r>
            <a:r>
              <a:rPr lang="en-US" dirty="0"/>
              <a:t>Accounts Receivable</a:t>
            </a:r>
          </a:p>
          <a:p>
            <a:pPr>
              <a:spcBef>
                <a:spcPts val="600"/>
              </a:spcBef>
            </a:pPr>
            <a:r>
              <a:rPr lang="en-US" b="1" dirty="0"/>
              <a:t>Brenna Crotto</a:t>
            </a:r>
            <a:r>
              <a:rPr lang="en-US" dirty="0"/>
              <a:t>– Front Desk Support/Cashier</a:t>
            </a:r>
          </a:p>
          <a:p>
            <a:pPr>
              <a:spcBef>
                <a:spcPts val="600"/>
              </a:spcBef>
            </a:pPr>
            <a:r>
              <a:rPr lang="en-US" b="1" dirty="0"/>
              <a:t>Julia Alvarez</a:t>
            </a:r>
            <a:r>
              <a:rPr lang="en-US" dirty="0"/>
              <a:t>– Cashier</a:t>
            </a:r>
          </a:p>
          <a:p>
            <a:pPr>
              <a:spcBef>
                <a:spcPts val="600"/>
              </a:spcBef>
            </a:pPr>
            <a:r>
              <a:rPr lang="en-US" b="1" dirty="0"/>
              <a:t>Kiana Townsend</a:t>
            </a:r>
            <a:r>
              <a:rPr lang="en-US" dirty="0"/>
              <a:t>– Cashier</a:t>
            </a:r>
          </a:p>
          <a:p>
            <a:pPr>
              <a:spcBef>
                <a:spcPts val="600"/>
              </a:spcBef>
            </a:pPr>
            <a:r>
              <a:rPr lang="en-US" b="1" dirty="0"/>
              <a:t>Yoshimi “Rika” Van Norman- </a:t>
            </a:r>
            <a:r>
              <a:rPr lang="en-US" dirty="0"/>
              <a:t>Whidbey Island Campus Cashier, Purchase Requisition Creation, Military Invoicing, Receiving </a:t>
            </a:r>
          </a:p>
        </p:txBody>
      </p:sp>
    </p:spTree>
    <p:extLst>
      <p:ext uri="{BB962C8B-B14F-4D97-AF65-F5344CB8AC3E}">
        <p14:creationId xmlns:p14="http://schemas.microsoft.com/office/powerpoint/2010/main" val="3217926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C01DF-A868-4F99-83C7-F5585757D024}"/>
              </a:ext>
            </a:extLst>
          </p:cNvPr>
          <p:cNvSpPr>
            <a:spLocks noGrp="1"/>
          </p:cNvSpPr>
          <p:nvPr>
            <p:ph type="title"/>
          </p:nvPr>
        </p:nvSpPr>
        <p:spPr>
          <a:xfrm>
            <a:off x="677334" y="1000218"/>
            <a:ext cx="8596668" cy="695417"/>
          </a:xfrm>
        </p:spPr>
        <p:txBody>
          <a:bodyPr/>
          <a:lstStyle/>
          <a:p>
            <a:r>
              <a:rPr lang="en-US" b="1" dirty="0">
                <a:solidFill>
                  <a:schemeClr val="accent1">
                    <a:lumMod val="75000"/>
                  </a:schemeClr>
                </a:solidFill>
              </a:rPr>
              <a:t>Purchasing and Payables – Staff</a:t>
            </a:r>
          </a:p>
        </p:txBody>
      </p:sp>
      <p:sp>
        <p:nvSpPr>
          <p:cNvPr id="3" name="Content Placeholder 2">
            <a:extLst>
              <a:ext uri="{FF2B5EF4-FFF2-40B4-BE49-F238E27FC236}">
                <a16:creationId xmlns:a16="http://schemas.microsoft.com/office/drawing/2014/main" id="{03F8F780-956A-466F-8435-8A0881950BB6}"/>
              </a:ext>
            </a:extLst>
          </p:cNvPr>
          <p:cNvSpPr>
            <a:spLocks noGrp="1"/>
          </p:cNvSpPr>
          <p:nvPr>
            <p:ph idx="1"/>
          </p:nvPr>
        </p:nvSpPr>
        <p:spPr/>
        <p:txBody>
          <a:bodyPr>
            <a:normAutofit fontScale="92500" lnSpcReduction="10000"/>
          </a:bodyPr>
          <a:lstStyle/>
          <a:p>
            <a:pPr marL="0" indent="0">
              <a:buNone/>
            </a:pPr>
            <a:r>
              <a:rPr lang="en-US" sz="2800" b="1" dirty="0"/>
              <a:t>Teresa Miller – </a:t>
            </a:r>
            <a:r>
              <a:rPr lang="en-US" sz="2100" dirty="0"/>
              <a:t>Purchasing </a:t>
            </a:r>
            <a:r>
              <a:rPr lang="en-US" dirty="0"/>
              <a:t>(P-Cards, IT Related, Travel Purchases)</a:t>
            </a:r>
          </a:p>
          <a:p>
            <a:pPr marL="0" indent="0">
              <a:buNone/>
            </a:pPr>
            <a:r>
              <a:rPr lang="en-US" sz="2800" b="1" dirty="0"/>
              <a:t>Danielle Hinds</a:t>
            </a:r>
            <a:r>
              <a:rPr lang="en-US" sz="2800" dirty="0"/>
              <a:t>-</a:t>
            </a:r>
            <a:r>
              <a:rPr lang="en-US" sz="1900" dirty="0"/>
              <a:t>Purchasing (PO Creation, Contract Verification, Grant Purchasing)</a:t>
            </a:r>
          </a:p>
          <a:p>
            <a:pPr marL="0" indent="0">
              <a:buNone/>
            </a:pPr>
            <a:r>
              <a:rPr lang="en-US" sz="2800" b="1" dirty="0"/>
              <a:t>Virginia (Ginny) Tapia</a:t>
            </a:r>
            <a:r>
              <a:rPr lang="en-US" sz="2800" dirty="0"/>
              <a:t>-</a:t>
            </a:r>
            <a:r>
              <a:rPr lang="en-US" sz="1900" dirty="0"/>
              <a:t>Purchasing</a:t>
            </a:r>
            <a:r>
              <a:rPr lang="en-US" sz="2800" dirty="0"/>
              <a:t> </a:t>
            </a:r>
            <a:r>
              <a:rPr lang="en-US" sz="1900" dirty="0"/>
              <a:t>(PO Creation, </a:t>
            </a:r>
            <a:r>
              <a:rPr lang="en-US" sz="2000" dirty="0"/>
              <a:t>P-Cards</a:t>
            </a:r>
            <a:r>
              <a:rPr lang="en-US" sz="1900" dirty="0"/>
              <a:t>, Supplier Engagement)</a:t>
            </a:r>
          </a:p>
          <a:p>
            <a:pPr marL="0" indent="0">
              <a:buNone/>
            </a:pPr>
            <a:r>
              <a:rPr lang="en-US" sz="2800" b="1" dirty="0"/>
              <a:t>Garrett Dahl- </a:t>
            </a:r>
            <a:r>
              <a:rPr lang="en-US" sz="1900" dirty="0"/>
              <a:t>(PO Creation, Bid/Quote/Sole Source Acquisition Support)</a:t>
            </a:r>
          </a:p>
          <a:p>
            <a:pPr marL="0" indent="0">
              <a:buNone/>
            </a:pPr>
            <a:r>
              <a:rPr lang="en-US" sz="2800" b="1" dirty="0"/>
              <a:t>Miranda Brown </a:t>
            </a:r>
            <a:r>
              <a:rPr lang="en-US" sz="2800" dirty="0"/>
              <a:t>– </a:t>
            </a:r>
            <a:r>
              <a:rPr lang="en-US" sz="1900" dirty="0"/>
              <a:t>Accounts Payable (</a:t>
            </a:r>
            <a:r>
              <a:rPr lang="en-US" sz="1900" i="1" dirty="0"/>
              <a:t>A-I Vendors, Travel, Assets</a:t>
            </a:r>
            <a:r>
              <a:rPr lang="en-US" sz="1900" dirty="0"/>
              <a:t>)</a:t>
            </a:r>
          </a:p>
          <a:p>
            <a:pPr marL="0" indent="0">
              <a:buNone/>
            </a:pPr>
            <a:r>
              <a:rPr lang="en-US" sz="2800" b="1" dirty="0"/>
              <a:t>Douglas Scheel</a:t>
            </a:r>
            <a:r>
              <a:rPr lang="en-US" sz="2800" dirty="0"/>
              <a:t>– </a:t>
            </a:r>
            <a:r>
              <a:rPr lang="en-US" sz="1900" dirty="0"/>
              <a:t>Accounts Payable </a:t>
            </a:r>
            <a:r>
              <a:rPr lang="en-US" dirty="0"/>
              <a:t>(</a:t>
            </a:r>
            <a:r>
              <a:rPr lang="en-US" i="1" dirty="0"/>
              <a:t>J-Q Vendors</a:t>
            </a:r>
            <a:r>
              <a:rPr lang="en-US" dirty="0"/>
              <a:t>)</a:t>
            </a:r>
          </a:p>
          <a:p>
            <a:pPr marL="0" indent="0">
              <a:buNone/>
            </a:pPr>
            <a:r>
              <a:rPr lang="en-US" sz="2800" b="1" dirty="0"/>
              <a:t>Shirley Confer </a:t>
            </a:r>
            <a:r>
              <a:rPr lang="en-US" sz="2800" dirty="0"/>
              <a:t>– </a:t>
            </a:r>
            <a:r>
              <a:rPr lang="en-US" sz="1900" dirty="0"/>
              <a:t>Accounts Payable </a:t>
            </a:r>
            <a:r>
              <a:rPr lang="en-US" dirty="0"/>
              <a:t>(</a:t>
            </a:r>
            <a:r>
              <a:rPr lang="en-US" i="1" dirty="0"/>
              <a:t>R-Z Vendors</a:t>
            </a:r>
            <a:r>
              <a:rPr lang="en-US" dirty="0"/>
              <a:t>)</a:t>
            </a:r>
          </a:p>
        </p:txBody>
      </p:sp>
    </p:spTree>
    <p:extLst>
      <p:ext uri="{BB962C8B-B14F-4D97-AF65-F5344CB8AC3E}">
        <p14:creationId xmlns:p14="http://schemas.microsoft.com/office/powerpoint/2010/main" val="394699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99299-C646-49F1-AE35-8A6428D6B0D3}"/>
              </a:ext>
            </a:extLst>
          </p:cNvPr>
          <p:cNvSpPr>
            <a:spLocks noGrp="1"/>
          </p:cNvSpPr>
          <p:nvPr>
            <p:ph type="title"/>
          </p:nvPr>
        </p:nvSpPr>
        <p:spPr/>
        <p:txBody>
          <a:bodyPr/>
          <a:lstStyle/>
          <a:p>
            <a:r>
              <a:rPr lang="en-US" b="1" dirty="0">
                <a:solidFill>
                  <a:schemeClr val="accent1">
                    <a:lumMod val="75000"/>
                  </a:schemeClr>
                </a:solidFill>
              </a:rPr>
              <a:t>Procurement Process Flowchart</a:t>
            </a:r>
            <a:br>
              <a:rPr lang="en-US" dirty="0">
                <a:solidFill>
                  <a:schemeClr val="accent1">
                    <a:lumMod val="75000"/>
                  </a:schemeClr>
                </a:solidFill>
              </a:rPr>
            </a:br>
            <a:endParaRPr lang="en-US" dirty="0">
              <a:solidFill>
                <a:schemeClr val="accent1">
                  <a:lumMod val="75000"/>
                </a:schemeClr>
              </a:solidFill>
            </a:endParaRPr>
          </a:p>
        </p:txBody>
      </p:sp>
      <p:sp>
        <p:nvSpPr>
          <p:cNvPr id="3" name="Content Placeholder 2">
            <a:extLst>
              <a:ext uri="{FF2B5EF4-FFF2-40B4-BE49-F238E27FC236}">
                <a16:creationId xmlns:a16="http://schemas.microsoft.com/office/drawing/2014/main" id="{38C6D7F1-2836-4A96-AEB1-DC16F1B044D3}"/>
              </a:ext>
            </a:extLst>
          </p:cNvPr>
          <p:cNvSpPr>
            <a:spLocks noGrp="1"/>
          </p:cNvSpPr>
          <p:nvPr>
            <p:ph idx="1"/>
          </p:nvPr>
        </p:nvSpPr>
        <p:spPr>
          <a:xfrm>
            <a:off x="769613" y="1439136"/>
            <a:ext cx="8596668" cy="1413122"/>
          </a:xfrm>
        </p:spPr>
        <p:txBody>
          <a:bodyPr>
            <a:normAutofit/>
          </a:bodyPr>
          <a:lstStyle/>
          <a:p>
            <a:pPr marL="0" indent="0" algn="ctr">
              <a:buNone/>
            </a:pPr>
            <a:r>
              <a:rPr lang="en-US" dirty="0">
                <a:solidFill>
                  <a:schemeClr val="accent3">
                    <a:lumMod val="75000"/>
                  </a:schemeClr>
                </a:solidFill>
              </a:rPr>
              <a:t>As a function of Business Services, Purchasing provides procurement services for the College by facilitating the receipt of all goods and services in a timely and economical manner.</a:t>
            </a:r>
          </a:p>
          <a:p>
            <a:pPr marL="0" indent="0" algn="ctr">
              <a:buNone/>
            </a:pPr>
            <a:endParaRPr lang="en-US" sz="3200" dirty="0">
              <a:solidFill>
                <a:schemeClr val="accent1">
                  <a:lumMod val="75000"/>
                </a:schemeClr>
              </a:solidFill>
            </a:endParaRPr>
          </a:p>
        </p:txBody>
      </p:sp>
      <p:graphicFrame>
        <p:nvGraphicFramePr>
          <p:cNvPr id="7" name="Content Placeholder 3">
            <a:extLst>
              <a:ext uri="{FF2B5EF4-FFF2-40B4-BE49-F238E27FC236}">
                <a16:creationId xmlns:a16="http://schemas.microsoft.com/office/drawing/2014/main" id="{FD74D90F-54E5-47AE-8F82-836ED4757315}"/>
              </a:ext>
            </a:extLst>
          </p:cNvPr>
          <p:cNvGraphicFramePr>
            <a:graphicFrameLocks/>
          </p:cNvGraphicFramePr>
          <p:nvPr>
            <p:extLst>
              <p:ext uri="{D42A27DB-BD31-4B8C-83A1-F6EECF244321}">
                <p14:modId xmlns:p14="http://schemas.microsoft.com/office/powerpoint/2010/main" val="2456489024"/>
              </p:ext>
            </p:extLst>
          </p:nvPr>
        </p:nvGraphicFramePr>
        <p:xfrm>
          <a:off x="677690" y="2908884"/>
          <a:ext cx="8596312" cy="2678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1006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DEE64-ED16-48F7-A0BA-82B84D70D3F0}"/>
              </a:ext>
            </a:extLst>
          </p:cNvPr>
          <p:cNvSpPr>
            <a:spLocks noGrp="1"/>
          </p:cNvSpPr>
          <p:nvPr>
            <p:ph type="title"/>
          </p:nvPr>
        </p:nvSpPr>
        <p:spPr>
          <a:xfrm>
            <a:off x="677334" y="609599"/>
            <a:ext cx="8596668" cy="1756096"/>
          </a:xfrm>
        </p:spPr>
        <p:txBody>
          <a:bodyPr>
            <a:normAutofit fontScale="90000"/>
          </a:bodyPr>
          <a:lstStyle/>
          <a:p>
            <a:r>
              <a:rPr lang="en-US" b="1" dirty="0">
                <a:solidFill>
                  <a:schemeClr val="accent1">
                    <a:lumMod val="75000"/>
                  </a:schemeClr>
                </a:solidFill>
              </a:rPr>
              <a:t>Purchase Requisitions – </a:t>
            </a:r>
            <a:br>
              <a:rPr lang="en-US" dirty="0">
                <a:solidFill>
                  <a:schemeClr val="accent1">
                    <a:lumMod val="75000"/>
                  </a:schemeClr>
                </a:solidFill>
              </a:rPr>
            </a:br>
            <a:r>
              <a:rPr lang="en-US" sz="2000" dirty="0">
                <a:solidFill>
                  <a:schemeClr val="accent3">
                    <a:lumMod val="75000"/>
                  </a:schemeClr>
                </a:solidFill>
              </a:rPr>
              <a:t>The purchase requisition is the </a:t>
            </a:r>
            <a:r>
              <a:rPr lang="en-US" sz="2000" b="1" dirty="0">
                <a:solidFill>
                  <a:schemeClr val="accent3">
                    <a:lumMod val="75000"/>
                  </a:schemeClr>
                </a:solidFill>
              </a:rPr>
              <a:t>“request” </a:t>
            </a:r>
            <a:r>
              <a:rPr lang="en-US" sz="2000" dirty="0">
                <a:solidFill>
                  <a:schemeClr val="accent3">
                    <a:lumMod val="75000"/>
                  </a:schemeClr>
                </a:solidFill>
              </a:rPr>
              <a:t>to purchase. The requisition is created in ctcLink, as a document to seek permission to purchase the goods and services necessary for the program or department. The requisition is submitted for Budget Manager approval.</a:t>
            </a:r>
            <a:br>
              <a:rPr lang="en-US" sz="2000" dirty="0">
                <a:solidFill>
                  <a:schemeClr val="accent1">
                    <a:lumMod val="75000"/>
                  </a:schemeClr>
                </a:solidFill>
              </a:rPr>
            </a:br>
            <a:endParaRPr lang="en-US" sz="2000" dirty="0">
              <a:solidFill>
                <a:schemeClr val="accent1">
                  <a:lumMod val="75000"/>
                </a:schemeClr>
              </a:solidFill>
            </a:endParaRPr>
          </a:p>
        </p:txBody>
      </p:sp>
      <p:sp>
        <p:nvSpPr>
          <p:cNvPr id="3" name="Content Placeholder 2">
            <a:extLst>
              <a:ext uri="{FF2B5EF4-FFF2-40B4-BE49-F238E27FC236}">
                <a16:creationId xmlns:a16="http://schemas.microsoft.com/office/drawing/2014/main" id="{99720A2F-B952-4988-B524-BCCF02E52C43}"/>
              </a:ext>
            </a:extLst>
          </p:cNvPr>
          <p:cNvSpPr>
            <a:spLocks noGrp="1"/>
          </p:cNvSpPr>
          <p:nvPr>
            <p:ph idx="1"/>
          </p:nvPr>
        </p:nvSpPr>
        <p:spPr>
          <a:xfrm>
            <a:off x="677334" y="2466666"/>
            <a:ext cx="8596668" cy="3880773"/>
          </a:xfrm>
        </p:spPr>
        <p:txBody>
          <a:bodyPr>
            <a:normAutofit/>
          </a:bodyPr>
          <a:lstStyle/>
          <a:p>
            <a:r>
              <a:rPr lang="en-US" dirty="0"/>
              <a:t>Purchase Requisitions (PR) is a Request to Purchase, these are entered by the requestor and submitted for Budget Manager Approval to purchase.</a:t>
            </a:r>
          </a:p>
          <a:p>
            <a:pPr lvl="1"/>
            <a:r>
              <a:rPr lang="en-US" dirty="0"/>
              <a:t>The PR outlines the goods or services needed by the program or department</a:t>
            </a:r>
          </a:p>
          <a:p>
            <a:pPr lvl="1"/>
            <a:r>
              <a:rPr lang="en-US" dirty="0"/>
              <a:t>Includes the supplier, budget(s) being charged, quotes, and other details</a:t>
            </a:r>
          </a:p>
          <a:p>
            <a:pPr lvl="1"/>
            <a:r>
              <a:rPr lang="en-US" dirty="0"/>
              <a:t>Approval flow is based on the budget used, total price, and account coding</a:t>
            </a:r>
          </a:p>
          <a:p>
            <a:r>
              <a:rPr lang="en-US" dirty="0"/>
              <a:t>SBCTC has determined three general types of Purchase Requisitions that can be entered, This is up to the Department and is based upon what is being requested for purchase:</a:t>
            </a:r>
          </a:p>
          <a:p>
            <a:pPr lvl="1"/>
            <a:r>
              <a:rPr lang="en-US" dirty="0"/>
              <a:t>The Detailed One-Time Requisition</a:t>
            </a:r>
          </a:p>
          <a:p>
            <a:pPr lvl="1"/>
            <a:r>
              <a:rPr lang="en-US" dirty="0"/>
              <a:t>The “Open PO” Requisition</a:t>
            </a:r>
          </a:p>
          <a:p>
            <a:pPr lvl="1"/>
            <a:r>
              <a:rPr lang="en-US" dirty="0"/>
              <a:t>The Simple One-Time Requisition</a:t>
            </a:r>
          </a:p>
        </p:txBody>
      </p:sp>
    </p:spTree>
    <p:extLst>
      <p:ext uri="{BB962C8B-B14F-4D97-AF65-F5344CB8AC3E}">
        <p14:creationId xmlns:p14="http://schemas.microsoft.com/office/powerpoint/2010/main" val="1455618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233AB-09DA-4510-9DFA-F970FC5D0336}"/>
              </a:ext>
            </a:extLst>
          </p:cNvPr>
          <p:cNvSpPr>
            <a:spLocks noGrp="1"/>
          </p:cNvSpPr>
          <p:nvPr>
            <p:ph type="title"/>
          </p:nvPr>
        </p:nvSpPr>
        <p:spPr>
          <a:xfrm>
            <a:off x="677334" y="609600"/>
            <a:ext cx="8596668" cy="480969"/>
          </a:xfrm>
        </p:spPr>
        <p:txBody>
          <a:bodyPr>
            <a:noAutofit/>
          </a:bodyPr>
          <a:lstStyle/>
          <a:p>
            <a:r>
              <a:rPr lang="en-US" b="1" dirty="0">
                <a:solidFill>
                  <a:schemeClr val="accent1">
                    <a:lumMod val="75000"/>
                  </a:schemeClr>
                </a:solidFill>
              </a:rPr>
              <a:t>Purchase Requisitions - </a:t>
            </a:r>
            <a:br>
              <a:rPr lang="en-US" b="1" dirty="0">
                <a:solidFill>
                  <a:schemeClr val="accent1">
                    <a:lumMod val="75000"/>
                  </a:schemeClr>
                </a:solidFill>
              </a:rPr>
            </a:br>
            <a:r>
              <a:rPr lang="en-US" b="1" dirty="0">
                <a:solidFill>
                  <a:schemeClr val="accent1">
                    <a:lumMod val="75000"/>
                  </a:schemeClr>
                </a:solidFill>
              </a:rPr>
              <a:t>Detailed One-Time</a:t>
            </a:r>
          </a:p>
        </p:txBody>
      </p:sp>
      <p:sp>
        <p:nvSpPr>
          <p:cNvPr id="3" name="Content Placeholder 2">
            <a:extLst>
              <a:ext uri="{FF2B5EF4-FFF2-40B4-BE49-F238E27FC236}">
                <a16:creationId xmlns:a16="http://schemas.microsoft.com/office/drawing/2014/main" id="{62A03176-F0CC-427A-8C2F-53A59E9A1843}"/>
              </a:ext>
            </a:extLst>
          </p:cNvPr>
          <p:cNvSpPr>
            <a:spLocks noGrp="1"/>
          </p:cNvSpPr>
          <p:nvPr>
            <p:ph idx="1"/>
          </p:nvPr>
        </p:nvSpPr>
        <p:spPr>
          <a:xfrm>
            <a:off x="677334" y="1921078"/>
            <a:ext cx="8596668" cy="4825951"/>
          </a:xfrm>
        </p:spPr>
        <p:txBody>
          <a:bodyPr>
            <a:normAutofit lnSpcReduction="10000"/>
          </a:bodyPr>
          <a:lstStyle/>
          <a:p>
            <a:r>
              <a:rPr lang="en-US" sz="1600" dirty="0"/>
              <a:t>This requisition type</a:t>
            </a:r>
          </a:p>
          <a:p>
            <a:pPr lvl="1"/>
            <a:r>
              <a:rPr lang="en-US" sz="1500" dirty="0"/>
              <a:t>When naming a detailed one-time requisition, please use the following: </a:t>
            </a:r>
            <a:r>
              <a:rPr lang="en-US" sz="1500" dirty="0">
                <a:solidFill>
                  <a:schemeClr val="accent3">
                    <a:lumMod val="75000"/>
                  </a:schemeClr>
                </a:solidFill>
              </a:rPr>
              <a:t>Vendor, Department, Brief Description</a:t>
            </a:r>
          </a:p>
          <a:p>
            <a:pPr marL="457200" lvl="1" indent="0">
              <a:buNone/>
            </a:pPr>
            <a:r>
              <a:rPr lang="en-US" sz="1500" dirty="0">
                <a:solidFill>
                  <a:schemeClr val="accent5">
                    <a:lumMod val="75000"/>
                  </a:schemeClr>
                </a:solidFill>
              </a:rPr>
              <a:t>Please Note: </a:t>
            </a:r>
            <a:r>
              <a:rPr lang="en-US" sz="1500" dirty="0">
                <a:solidFill>
                  <a:schemeClr val="tx1"/>
                </a:solidFill>
              </a:rPr>
              <a:t>If the purchase should be made with a credit card, that information should be added to the naming convention, </a:t>
            </a:r>
            <a:r>
              <a:rPr lang="en-US" sz="1500" dirty="0">
                <a:solidFill>
                  <a:schemeClr val="accent3">
                    <a:lumMod val="75000"/>
                  </a:schemeClr>
                </a:solidFill>
              </a:rPr>
              <a:t>Vendor, (Visa or Credit Card #), Dept, Description</a:t>
            </a:r>
            <a:endParaRPr lang="en-US" sz="1500" dirty="0">
              <a:solidFill>
                <a:schemeClr val="tx1"/>
              </a:solidFill>
            </a:endParaRPr>
          </a:p>
          <a:p>
            <a:pPr marL="457200" lvl="1" indent="0">
              <a:buNone/>
            </a:pPr>
            <a:endParaRPr lang="en-US" sz="1500" dirty="0"/>
          </a:p>
          <a:p>
            <a:pPr marL="457200" lvl="1" indent="0">
              <a:buNone/>
            </a:pPr>
            <a:endParaRPr lang="en-US" sz="1500" dirty="0"/>
          </a:p>
          <a:p>
            <a:pPr lvl="1"/>
            <a:r>
              <a:rPr lang="en-US" sz="1500" dirty="0"/>
              <a:t>PR Includes a line for each item or service the department would like to purchase</a:t>
            </a:r>
          </a:p>
          <a:p>
            <a:pPr lvl="1"/>
            <a:r>
              <a:rPr lang="en-US" sz="1500" dirty="0"/>
              <a:t>PR provides a high degree of detail for reporting and receiving purposes</a:t>
            </a:r>
          </a:p>
          <a:p>
            <a:pPr lvl="1"/>
            <a:r>
              <a:rPr lang="en-US" sz="1500" dirty="0"/>
              <a:t>Please note in the comments whether you will be placing the order or if it should be done by the Purchasing staff. The comments should include any quotes, contracts or documentation that provides information about the request to purchase.</a:t>
            </a:r>
          </a:p>
          <a:p>
            <a:r>
              <a:rPr lang="en-US" sz="1500" dirty="0"/>
              <a:t>The requestor is currently responsible for processing the requisition. </a:t>
            </a:r>
          </a:p>
          <a:p>
            <a:pPr lvl="1"/>
            <a:r>
              <a:rPr lang="en-US" sz="1500" dirty="0"/>
              <a:t>If you need to attach additional documents after the requisition has been submitted, please email them to </a:t>
            </a:r>
            <a:r>
              <a:rPr lang="en-US" sz="1500" dirty="0">
                <a:solidFill>
                  <a:schemeClr val="accent3">
                    <a:lumMod val="75000"/>
                  </a:schemeClr>
                </a:solidFill>
                <a:hlinkClick r:id="rId2">
                  <a:extLst>
                    <a:ext uri="{A12FA001-AC4F-418D-AE19-62706E023703}">
                      <ahyp:hlinkClr xmlns:ahyp="http://schemas.microsoft.com/office/drawing/2018/hyperlinkcolor" val="tx"/>
                    </a:ext>
                  </a:extLst>
                </a:hlinkClick>
              </a:rPr>
              <a:t>purchasing@Skagit.edu</a:t>
            </a:r>
            <a:r>
              <a:rPr lang="en-US" sz="1500" dirty="0">
                <a:solidFill>
                  <a:schemeClr val="accent3">
                    <a:lumMod val="75000"/>
                  </a:schemeClr>
                </a:solidFill>
              </a:rPr>
              <a:t> </a:t>
            </a:r>
            <a:r>
              <a:rPr lang="en-US" sz="1500" dirty="0"/>
              <a:t>with your Requisition number. The Purchasing staff can attach them when the PO is created.</a:t>
            </a:r>
          </a:p>
          <a:p>
            <a:pPr marL="0" indent="0">
              <a:buNone/>
            </a:pPr>
            <a:endParaRPr lang="en-US" sz="1600" dirty="0"/>
          </a:p>
          <a:p>
            <a:pPr marL="0" indent="0">
              <a:buNone/>
            </a:pPr>
            <a:endParaRPr lang="en-US" sz="1600" dirty="0"/>
          </a:p>
        </p:txBody>
      </p:sp>
      <p:pic>
        <p:nvPicPr>
          <p:cNvPr id="6" name="Picture 5">
            <a:extLst>
              <a:ext uri="{FF2B5EF4-FFF2-40B4-BE49-F238E27FC236}">
                <a16:creationId xmlns:a16="http://schemas.microsoft.com/office/drawing/2014/main" id="{12156601-F7BF-4741-B8D0-67E59039BA99}"/>
              </a:ext>
            </a:extLst>
          </p:cNvPr>
          <p:cNvPicPr>
            <a:picLocks noChangeAspect="1"/>
          </p:cNvPicPr>
          <p:nvPr/>
        </p:nvPicPr>
        <p:blipFill>
          <a:blip r:embed="rId3"/>
          <a:stretch>
            <a:fillRect/>
          </a:stretch>
        </p:blipFill>
        <p:spPr>
          <a:xfrm>
            <a:off x="2065654" y="3429000"/>
            <a:ext cx="5006774" cy="586791"/>
          </a:xfrm>
          <a:prstGeom prst="rect">
            <a:avLst/>
          </a:prstGeom>
        </p:spPr>
      </p:pic>
    </p:spTree>
    <p:extLst>
      <p:ext uri="{BB962C8B-B14F-4D97-AF65-F5344CB8AC3E}">
        <p14:creationId xmlns:p14="http://schemas.microsoft.com/office/powerpoint/2010/main" val="1585841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81F42-A21C-49A2-8360-23C6D4501942}"/>
              </a:ext>
            </a:extLst>
          </p:cNvPr>
          <p:cNvSpPr>
            <a:spLocks noGrp="1"/>
          </p:cNvSpPr>
          <p:nvPr>
            <p:ph type="title"/>
          </p:nvPr>
        </p:nvSpPr>
        <p:spPr>
          <a:xfrm>
            <a:off x="677334" y="609600"/>
            <a:ext cx="8596668" cy="1210322"/>
          </a:xfrm>
        </p:spPr>
        <p:txBody>
          <a:bodyPr>
            <a:normAutofit/>
          </a:bodyPr>
          <a:lstStyle/>
          <a:p>
            <a:r>
              <a:rPr lang="en-US" b="1" dirty="0">
                <a:solidFill>
                  <a:schemeClr val="accent1">
                    <a:lumMod val="75000"/>
                  </a:schemeClr>
                </a:solidFill>
              </a:rPr>
              <a:t>Purchase Requisitions</a:t>
            </a:r>
            <a:br>
              <a:rPr lang="en-US" b="1" dirty="0">
                <a:solidFill>
                  <a:schemeClr val="accent1">
                    <a:lumMod val="75000"/>
                  </a:schemeClr>
                </a:solidFill>
              </a:rPr>
            </a:br>
            <a:r>
              <a:rPr lang="en-US" b="1" dirty="0">
                <a:solidFill>
                  <a:schemeClr val="accent1">
                    <a:lumMod val="75000"/>
                  </a:schemeClr>
                </a:solidFill>
              </a:rPr>
              <a:t>“Requisition to Create Open PO”</a:t>
            </a:r>
          </a:p>
        </p:txBody>
      </p:sp>
      <p:sp>
        <p:nvSpPr>
          <p:cNvPr id="3" name="Content Placeholder 2">
            <a:extLst>
              <a:ext uri="{FF2B5EF4-FFF2-40B4-BE49-F238E27FC236}">
                <a16:creationId xmlns:a16="http://schemas.microsoft.com/office/drawing/2014/main" id="{C4457924-248F-4B38-967D-235455F18A7D}"/>
              </a:ext>
            </a:extLst>
          </p:cNvPr>
          <p:cNvSpPr>
            <a:spLocks noGrp="1"/>
          </p:cNvSpPr>
          <p:nvPr>
            <p:ph idx="1"/>
          </p:nvPr>
        </p:nvSpPr>
        <p:spPr>
          <a:xfrm>
            <a:off x="677334" y="1819923"/>
            <a:ext cx="8596668" cy="4873840"/>
          </a:xfrm>
        </p:spPr>
        <p:txBody>
          <a:bodyPr>
            <a:normAutofit lnSpcReduction="10000"/>
          </a:bodyPr>
          <a:lstStyle/>
          <a:p>
            <a:r>
              <a:rPr lang="en-US" sz="1600" dirty="0"/>
              <a:t>These requisitions are best used for frequent, recurring purchases from a specific supplier, for example; Lowe’s, Office Depot, Verizon, etc.</a:t>
            </a:r>
          </a:p>
          <a:p>
            <a:pPr lvl="1"/>
            <a:r>
              <a:rPr lang="en-US" dirty="0"/>
              <a:t>The PR should include one line for the gross estimated amount that you would like to spend</a:t>
            </a:r>
          </a:p>
          <a:p>
            <a:pPr lvl="1"/>
            <a:r>
              <a:rPr lang="en-US" dirty="0"/>
              <a:t>When naming a detailed one-time requisition, please use the following: </a:t>
            </a:r>
            <a:r>
              <a:rPr lang="en-US" dirty="0">
                <a:solidFill>
                  <a:schemeClr val="accent3">
                    <a:lumMod val="75000"/>
                  </a:schemeClr>
                </a:solidFill>
              </a:rPr>
              <a:t>Vendor, Open Department, Brief Description</a:t>
            </a:r>
          </a:p>
          <a:p>
            <a:pPr marL="457200" lvl="1" indent="0">
              <a:buNone/>
            </a:pPr>
            <a:r>
              <a:rPr lang="en-US" dirty="0">
                <a:solidFill>
                  <a:schemeClr val="accent5">
                    <a:lumMod val="75000"/>
                  </a:schemeClr>
                </a:solidFill>
              </a:rPr>
              <a:t>Please Note: </a:t>
            </a:r>
            <a:r>
              <a:rPr lang="en-US" dirty="0">
                <a:solidFill>
                  <a:schemeClr val="tx1"/>
                </a:solidFill>
              </a:rPr>
              <a:t>If the purchase should be made with a credit card, the information should be added to the naming convention, </a:t>
            </a:r>
            <a:r>
              <a:rPr lang="en-US" dirty="0">
                <a:solidFill>
                  <a:schemeClr val="accent3">
                    <a:lumMod val="75000"/>
                  </a:schemeClr>
                </a:solidFill>
              </a:rPr>
              <a:t>Vendor, Open, Visa, Dept</a:t>
            </a:r>
            <a:endParaRPr lang="en-US" dirty="0"/>
          </a:p>
          <a:p>
            <a:pPr lvl="1"/>
            <a:r>
              <a:rPr lang="en-US" dirty="0"/>
              <a:t>Purchases will go against the total until you’ve spent the gross amount</a:t>
            </a:r>
          </a:p>
          <a:p>
            <a:pPr lvl="1"/>
            <a:r>
              <a:rPr lang="en-US" dirty="0"/>
              <a:t>Please note in the comments whether you will be placing the order and sharing the purchase order with the supplier or if it should be done by the Purchasing staff. The comments should Include any quotes, contracts or documentation that provides information about the request to purchase</a:t>
            </a:r>
          </a:p>
          <a:p>
            <a:r>
              <a:rPr lang="en-US" sz="1600" dirty="0"/>
              <a:t>The requestor is currently responsible for processing the requisition.</a:t>
            </a:r>
          </a:p>
          <a:p>
            <a:pPr lvl="1"/>
            <a:r>
              <a:rPr lang="en-US" sz="1400" dirty="0"/>
              <a:t>If you need to attach additional documents after the requisition has been submitted, please email them to </a:t>
            </a:r>
            <a:r>
              <a:rPr lang="en-US" sz="1400" dirty="0">
                <a:solidFill>
                  <a:schemeClr val="accent3">
                    <a:lumMod val="75000"/>
                  </a:schemeClr>
                </a:solidFill>
                <a:hlinkClick r:id="rId2">
                  <a:extLst>
                    <a:ext uri="{A12FA001-AC4F-418D-AE19-62706E023703}">
                      <ahyp:hlinkClr xmlns:ahyp="http://schemas.microsoft.com/office/drawing/2018/hyperlinkcolor" val="tx"/>
                    </a:ext>
                  </a:extLst>
                </a:hlinkClick>
              </a:rPr>
              <a:t>purchasing@Skagit.edu</a:t>
            </a:r>
            <a:r>
              <a:rPr lang="en-US" sz="1400" dirty="0">
                <a:solidFill>
                  <a:schemeClr val="accent3">
                    <a:lumMod val="75000"/>
                  </a:schemeClr>
                </a:solidFill>
              </a:rPr>
              <a:t> </a:t>
            </a:r>
            <a:r>
              <a:rPr lang="en-US" sz="1400" dirty="0"/>
              <a:t>with your Requisition number. The Purchasing staff can attach them when the PO is created.</a:t>
            </a:r>
          </a:p>
          <a:p>
            <a:pPr marL="457200" lvl="1" indent="0">
              <a:buNone/>
            </a:pPr>
            <a:endParaRPr lang="en-US" sz="1400" dirty="0"/>
          </a:p>
        </p:txBody>
      </p:sp>
    </p:spTree>
    <p:extLst>
      <p:ext uri="{BB962C8B-B14F-4D97-AF65-F5344CB8AC3E}">
        <p14:creationId xmlns:p14="http://schemas.microsoft.com/office/powerpoint/2010/main" val="1456323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609A-F9D3-4589-9A6B-8F86A5180122}"/>
              </a:ext>
            </a:extLst>
          </p:cNvPr>
          <p:cNvSpPr>
            <a:spLocks noGrp="1"/>
          </p:cNvSpPr>
          <p:nvPr>
            <p:ph type="title"/>
          </p:nvPr>
        </p:nvSpPr>
        <p:spPr>
          <a:xfrm>
            <a:off x="677334" y="609600"/>
            <a:ext cx="8596668" cy="1183689"/>
          </a:xfrm>
        </p:spPr>
        <p:txBody>
          <a:bodyPr>
            <a:normAutofit fontScale="90000"/>
          </a:bodyPr>
          <a:lstStyle/>
          <a:p>
            <a:r>
              <a:rPr lang="en-US" b="1" dirty="0">
                <a:solidFill>
                  <a:schemeClr val="accent1">
                    <a:lumMod val="75000"/>
                  </a:schemeClr>
                </a:solidFill>
              </a:rPr>
              <a:t>Purchase Requisitions</a:t>
            </a:r>
            <a:br>
              <a:rPr lang="en-US" b="1" dirty="0">
                <a:solidFill>
                  <a:schemeClr val="accent1">
                    <a:lumMod val="75000"/>
                  </a:schemeClr>
                </a:solidFill>
              </a:rPr>
            </a:br>
            <a:r>
              <a:rPr lang="en-US" b="1" dirty="0">
                <a:solidFill>
                  <a:schemeClr val="accent1">
                    <a:lumMod val="75000"/>
                  </a:schemeClr>
                </a:solidFill>
              </a:rPr>
              <a:t>Simple One-Time</a:t>
            </a:r>
          </a:p>
        </p:txBody>
      </p:sp>
      <p:sp>
        <p:nvSpPr>
          <p:cNvPr id="3" name="Content Placeholder 2">
            <a:extLst>
              <a:ext uri="{FF2B5EF4-FFF2-40B4-BE49-F238E27FC236}">
                <a16:creationId xmlns:a16="http://schemas.microsoft.com/office/drawing/2014/main" id="{0EA86A0B-CA09-40F0-8E87-C33647226E41}"/>
              </a:ext>
            </a:extLst>
          </p:cNvPr>
          <p:cNvSpPr>
            <a:spLocks noGrp="1"/>
          </p:cNvSpPr>
          <p:nvPr>
            <p:ph idx="1"/>
          </p:nvPr>
        </p:nvSpPr>
        <p:spPr>
          <a:xfrm>
            <a:off x="677334" y="1750737"/>
            <a:ext cx="8596668" cy="4570164"/>
          </a:xfrm>
        </p:spPr>
        <p:txBody>
          <a:bodyPr>
            <a:normAutofit/>
          </a:bodyPr>
          <a:lstStyle/>
          <a:p>
            <a:r>
              <a:rPr lang="en-US" sz="1600" dirty="0"/>
              <a:t>These requisitions are best used for many items being charged to the same expense Account Code, for example; furniture orders.</a:t>
            </a:r>
          </a:p>
          <a:p>
            <a:pPr lvl="1"/>
            <a:r>
              <a:rPr lang="en-US" sz="1400" dirty="0"/>
              <a:t>When naming a detailed one-time requisition, please use the following: </a:t>
            </a:r>
            <a:r>
              <a:rPr lang="en-US" sz="1400" dirty="0">
                <a:solidFill>
                  <a:schemeClr val="accent3">
                    <a:lumMod val="75000"/>
                  </a:schemeClr>
                </a:solidFill>
              </a:rPr>
              <a:t>Vendor, Department, Brief Description</a:t>
            </a:r>
          </a:p>
          <a:p>
            <a:pPr marL="457200" lvl="1" indent="0">
              <a:buNone/>
            </a:pPr>
            <a:r>
              <a:rPr lang="en-US" sz="1400" dirty="0">
                <a:solidFill>
                  <a:schemeClr val="accent5">
                    <a:lumMod val="75000"/>
                  </a:schemeClr>
                </a:solidFill>
              </a:rPr>
              <a:t>Please Note: </a:t>
            </a:r>
            <a:r>
              <a:rPr lang="en-US" sz="1400" dirty="0">
                <a:solidFill>
                  <a:schemeClr val="tx1"/>
                </a:solidFill>
              </a:rPr>
              <a:t>If the purchase should be made with a credit card, the information should be added to the naming convention, </a:t>
            </a:r>
            <a:r>
              <a:rPr lang="en-US" sz="1400" dirty="0">
                <a:solidFill>
                  <a:schemeClr val="accent3">
                    <a:lumMod val="75000"/>
                  </a:schemeClr>
                </a:solidFill>
              </a:rPr>
              <a:t>Vendor, (Visa or Credit Card #), Dept, Description</a:t>
            </a:r>
            <a:endParaRPr lang="en-US" sz="1400" dirty="0"/>
          </a:p>
          <a:p>
            <a:pPr lvl="1"/>
            <a:r>
              <a:rPr lang="en-US" dirty="0"/>
              <a:t>PR includes a single line-item with the gross amount of your purchase</a:t>
            </a:r>
          </a:p>
          <a:p>
            <a:pPr lvl="1"/>
            <a:r>
              <a:rPr lang="en-US" dirty="0"/>
              <a:t>Please note in the comments whether you will be placing the order or if it should be done by the Purchasing staff. The comments should include any quotes, contracts or documentation that provides information about the request to purchase</a:t>
            </a:r>
          </a:p>
          <a:p>
            <a:r>
              <a:rPr lang="en-US" sz="1600" dirty="0"/>
              <a:t>The requestor is currently responsible for processing the requisition.</a:t>
            </a:r>
          </a:p>
          <a:p>
            <a:pPr lvl="1"/>
            <a:r>
              <a:rPr lang="en-US" sz="1400" dirty="0"/>
              <a:t>If you need to attach additional documents after the requisition has been submitted, please email them to </a:t>
            </a:r>
            <a:r>
              <a:rPr lang="en-US" sz="1400" dirty="0">
                <a:solidFill>
                  <a:schemeClr val="accent3">
                    <a:lumMod val="75000"/>
                  </a:schemeClr>
                </a:solidFill>
                <a:hlinkClick r:id="rId2">
                  <a:extLst>
                    <a:ext uri="{A12FA001-AC4F-418D-AE19-62706E023703}">
                      <ahyp:hlinkClr xmlns:ahyp="http://schemas.microsoft.com/office/drawing/2018/hyperlinkcolor" val="tx"/>
                    </a:ext>
                  </a:extLst>
                </a:hlinkClick>
              </a:rPr>
              <a:t>purchasing@Skagit.edu</a:t>
            </a:r>
            <a:r>
              <a:rPr lang="en-US" sz="1400" dirty="0"/>
              <a:t> with your Requisition number. The staff can attach them when the PO is created.</a:t>
            </a:r>
          </a:p>
          <a:p>
            <a:pPr marL="457200" lvl="1" indent="0">
              <a:buNone/>
            </a:pPr>
            <a:endParaRPr lang="en-US" sz="1400" dirty="0"/>
          </a:p>
        </p:txBody>
      </p:sp>
    </p:spTree>
    <p:extLst>
      <p:ext uri="{BB962C8B-B14F-4D97-AF65-F5344CB8AC3E}">
        <p14:creationId xmlns:p14="http://schemas.microsoft.com/office/powerpoint/2010/main" val="1358985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3F63F-E151-45E4-90DE-76F9EB35252E}"/>
              </a:ext>
            </a:extLst>
          </p:cNvPr>
          <p:cNvSpPr>
            <a:spLocks noGrp="1"/>
          </p:cNvSpPr>
          <p:nvPr>
            <p:ph type="title"/>
          </p:nvPr>
        </p:nvSpPr>
        <p:spPr/>
        <p:txBody>
          <a:bodyPr>
            <a:normAutofit fontScale="90000"/>
          </a:bodyPr>
          <a:lstStyle/>
          <a:p>
            <a:r>
              <a:rPr lang="en-US" b="1" dirty="0">
                <a:solidFill>
                  <a:schemeClr val="accent1">
                    <a:lumMod val="75000"/>
                  </a:schemeClr>
                </a:solidFill>
              </a:rPr>
              <a:t>Purchase Orders- </a:t>
            </a:r>
            <a:br>
              <a:rPr lang="en-US" dirty="0"/>
            </a:br>
            <a:r>
              <a:rPr lang="en-US" sz="1800" dirty="0">
                <a:solidFill>
                  <a:schemeClr val="accent3">
                    <a:lumMod val="75000"/>
                  </a:schemeClr>
                </a:solidFill>
              </a:rPr>
              <a:t>The purchase order is the document that is created to initiate/make the purchase. The State of Washington views the Purchase Order as a form of a contract between the College and the Supplier.</a:t>
            </a:r>
            <a:endParaRPr lang="en-US" dirty="0">
              <a:solidFill>
                <a:schemeClr val="accent3">
                  <a:lumMod val="75000"/>
                </a:schemeClr>
              </a:solidFill>
            </a:endParaRPr>
          </a:p>
        </p:txBody>
      </p:sp>
      <p:sp>
        <p:nvSpPr>
          <p:cNvPr id="3" name="Content Placeholder 2">
            <a:extLst>
              <a:ext uri="{FF2B5EF4-FFF2-40B4-BE49-F238E27FC236}">
                <a16:creationId xmlns:a16="http://schemas.microsoft.com/office/drawing/2014/main" id="{CD9C032C-C24A-4298-A906-44E3112F235C}"/>
              </a:ext>
            </a:extLst>
          </p:cNvPr>
          <p:cNvSpPr>
            <a:spLocks noGrp="1"/>
          </p:cNvSpPr>
          <p:nvPr>
            <p:ph idx="1"/>
          </p:nvPr>
        </p:nvSpPr>
        <p:spPr/>
        <p:txBody>
          <a:bodyPr>
            <a:normAutofit lnSpcReduction="10000"/>
          </a:bodyPr>
          <a:lstStyle/>
          <a:p>
            <a:r>
              <a:rPr lang="en-US" dirty="0"/>
              <a:t>A Purchase Order (PO) is created </a:t>
            </a:r>
            <a:r>
              <a:rPr lang="en-US" b="1" u="sng" dirty="0"/>
              <a:t>only by Purchasing staff</a:t>
            </a:r>
          </a:p>
          <a:p>
            <a:pPr lvl="1"/>
            <a:r>
              <a:rPr lang="en-US" dirty="0"/>
              <a:t>The PO is sourced from a Purchase Requisition (PR), created by each department</a:t>
            </a:r>
          </a:p>
          <a:p>
            <a:pPr lvl="1"/>
            <a:r>
              <a:rPr lang="en-US" dirty="0"/>
              <a:t>Minimizes duplication and data entry errors</a:t>
            </a:r>
          </a:p>
          <a:p>
            <a:r>
              <a:rPr lang="en-US" dirty="0"/>
              <a:t>Purchasing staff will review the requisitions and work with Departments to ensure the compliance with College policies and procedures in accordance with OFM guidelines and the State RCW’s.</a:t>
            </a:r>
          </a:p>
          <a:p>
            <a:r>
              <a:rPr lang="en-US" dirty="0"/>
              <a:t>Once a PO is created, Purchasing staff will dispatch it. (Make it available)</a:t>
            </a:r>
          </a:p>
          <a:p>
            <a:pPr lvl="1"/>
            <a:r>
              <a:rPr lang="en-US" dirty="0"/>
              <a:t>The requestor and vendor should both receive the PO.</a:t>
            </a:r>
          </a:p>
          <a:p>
            <a:pPr lvl="1"/>
            <a:r>
              <a:rPr lang="en-US" dirty="0"/>
              <a:t>If a purchase order needs to be changed for any reason, please email the details to </a:t>
            </a:r>
            <a:r>
              <a:rPr lang="en-US" dirty="0">
                <a:solidFill>
                  <a:schemeClr val="accent3">
                    <a:lumMod val="75000"/>
                  </a:schemeClr>
                </a:solidFill>
                <a:hlinkClick r:id="rId2">
                  <a:extLst>
                    <a:ext uri="{A12FA001-AC4F-418D-AE19-62706E023703}">
                      <ahyp:hlinkClr xmlns:ahyp="http://schemas.microsoft.com/office/drawing/2018/hyperlinkcolor" val="tx"/>
                    </a:ext>
                  </a:extLst>
                </a:hlinkClick>
              </a:rPr>
              <a:t>purchasing@Skagit.edu</a:t>
            </a:r>
            <a:r>
              <a:rPr lang="en-US" dirty="0">
                <a:solidFill>
                  <a:schemeClr val="accent3">
                    <a:lumMod val="75000"/>
                  </a:schemeClr>
                </a:solidFill>
              </a:rPr>
              <a:t> </a:t>
            </a:r>
          </a:p>
          <a:p>
            <a:pPr lvl="1"/>
            <a:r>
              <a:rPr lang="en-US" dirty="0"/>
              <a:t>Any change order(s) created will go back through the approval workflow for Budget Manager Approval</a:t>
            </a:r>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64209523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2227</TotalTime>
  <Words>1577</Words>
  <Application>Microsoft Office PowerPoint</Application>
  <PresentationFormat>Widescreen</PresentationFormat>
  <Paragraphs>107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Trebuchet MS</vt:lpstr>
      <vt:lpstr>Wingdings 3</vt:lpstr>
      <vt:lpstr>Facet</vt:lpstr>
      <vt:lpstr>Business Services –  Purchasing Refresher</vt:lpstr>
      <vt:lpstr>Business Services – Leadership</vt:lpstr>
      <vt:lpstr>Purchasing and Payables – Staff</vt:lpstr>
      <vt:lpstr>Procurement Process Flowchart </vt:lpstr>
      <vt:lpstr>Purchase Requisitions –  The purchase requisition is the “request” to purchase. The requisition is created in ctcLink, as a document to seek permission to purchase the goods and services necessary for the program or department. The requisition is submitted for Budget Manager approval. </vt:lpstr>
      <vt:lpstr>Purchase Requisitions -  Detailed One-Time</vt:lpstr>
      <vt:lpstr>Purchase Requisitions “Requisition to Create Open PO”</vt:lpstr>
      <vt:lpstr>Purchase Requisitions Simple One-Time</vt:lpstr>
      <vt:lpstr>Purchase Orders-  The purchase order is the document that is created to initiate/make the purchase. The State of Washington views the Purchase Order as a form of a contract between the College and the Supplier.</vt:lpstr>
      <vt:lpstr>Bid Thresholds -   The bid thresholds are required by various State RCW’s. As a State Agency and an Institution of Higher Education, we primarily follow RCW’s 28B.10, 39.26 and 43.19 This slide will help you determine when you should be requesting quotes or bids for any goods or services purchased.</vt:lpstr>
      <vt:lpstr>Fiscal Year-End Schedule</vt:lpstr>
      <vt:lpstr>Helpful Queries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Purchasing Training</dc:title>
  <dc:creator>Neil Huss</dc:creator>
  <cp:lastModifiedBy>Rebecca Wheeler</cp:lastModifiedBy>
  <cp:revision>183</cp:revision>
  <cp:lastPrinted>2025-03-31T20:53:21Z</cp:lastPrinted>
  <dcterms:created xsi:type="dcterms:W3CDTF">2022-12-29T19:27:06Z</dcterms:created>
  <dcterms:modified xsi:type="dcterms:W3CDTF">2025-04-09T19:13:35Z</dcterms:modified>
</cp:coreProperties>
</file>