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37" r:id="rId3"/>
    <p:sldId id="321" r:id="rId4"/>
    <p:sldId id="308" r:id="rId5"/>
    <p:sldId id="323" r:id="rId6"/>
    <p:sldId id="266" r:id="rId7"/>
    <p:sldId id="268" r:id="rId8"/>
    <p:sldId id="329" r:id="rId9"/>
    <p:sldId id="331" r:id="rId10"/>
    <p:sldId id="291" r:id="rId11"/>
    <p:sldId id="330" r:id="rId12"/>
    <p:sldId id="328" r:id="rId13"/>
    <p:sldId id="332" r:id="rId14"/>
    <p:sldId id="292" r:id="rId15"/>
    <p:sldId id="333" r:id="rId16"/>
    <p:sldId id="293" r:id="rId17"/>
    <p:sldId id="294" r:id="rId18"/>
    <p:sldId id="302" r:id="rId19"/>
    <p:sldId id="303" r:id="rId20"/>
    <p:sldId id="309" r:id="rId21"/>
    <p:sldId id="295" r:id="rId22"/>
    <p:sldId id="334" r:id="rId23"/>
    <p:sldId id="335" r:id="rId24"/>
    <p:sldId id="336" r:id="rId25"/>
    <p:sldId id="301" r:id="rId26"/>
    <p:sldId id="289" r:id="rId27"/>
    <p:sldId id="320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03BA6E-1F93-4916-202F-4038B4DEAE20}" name="Miranda Brown" initials="MB" userId="S::miranda.brown@skagit.edu::6735b5b6-edd2-4526-9396-2b697ed6e828" providerId="AD"/>
  <p188:author id="{854167EA-DDF5-DDB5-03BF-B8BB826E91D8}" name="Lisa Cook" initials="LC" userId="S::lisa.cook@skagit.edu::5c8f0003-ce00-4e75-9e89-bc38f2dea4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66274-8FCF-6B51-6545-E948B7EEC491}" v="2" dt="2025-10-14T16:58:31.409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8CEA4-BEAF-4D6E-B67E-4FB01B44496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A7CF4B-EB82-4AAB-8D62-A41E72755A6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Out of state</a:t>
          </a:r>
          <a:r>
            <a:rPr lang="en-US">
              <a:latin typeface="Segoe UI Light"/>
            </a:rPr>
            <a:t> and overnight</a:t>
          </a:r>
          <a:r>
            <a:rPr lang="en-US"/>
            <a:t> travel costs without a fully approved Travel Authorization</a:t>
          </a:r>
          <a:r>
            <a:rPr lang="en-US">
              <a:latin typeface="Segoe UI Light"/>
            </a:rPr>
            <a:t> may</a:t>
          </a:r>
          <a:r>
            <a:rPr lang="en-US"/>
            <a:t> not be reimbursed</a:t>
          </a:r>
          <a:r>
            <a:rPr lang="en-US">
              <a:latin typeface="Segoe UI Light"/>
            </a:rPr>
            <a:t> *</a:t>
          </a:r>
          <a:endParaRPr lang="en-US"/>
        </a:p>
      </dgm:t>
    </dgm:pt>
    <dgm:pt modelId="{5245FD1C-C78A-4CC4-A517-0E2E586A2CDE}" type="parTrans" cxnId="{6C310E3B-DEF6-41EF-960B-A09ED5790249}">
      <dgm:prSet/>
      <dgm:spPr/>
      <dgm:t>
        <a:bodyPr/>
        <a:lstStyle/>
        <a:p>
          <a:endParaRPr lang="en-US"/>
        </a:p>
      </dgm:t>
    </dgm:pt>
    <dgm:pt modelId="{7F2C90C3-7A7B-483D-92CA-8569F0887972}" type="sibTrans" cxnId="{6C310E3B-DEF6-41EF-960B-A09ED5790249}">
      <dgm:prSet/>
      <dgm:spPr/>
      <dgm:t>
        <a:bodyPr/>
        <a:lstStyle/>
        <a:p>
          <a:endParaRPr lang="en-US"/>
        </a:p>
      </dgm:t>
    </dgm:pt>
    <dgm:pt modelId="{CD897516-9828-412E-9C2A-B87233D8386A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/>
            <a:t>Purchases made on </a:t>
          </a:r>
          <a:r>
            <a:rPr lang="en-US">
              <a:latin typeface="Segoe UI Light"/>
            </a:rPr>
            <a:t>any</a:t>
          </a:r>
          <a:r>
            <a:rPr lang="en-US"/>
            <a:t> </a:t>
          </a:r>
          <a:r>
            <a:rPr lang="en-US">
              <a:latin typeface="Segoe UI Light"/>
            </a:rPr>
            <a:t>Department or Business Office </a:t>
          </a:r>
          <a:r>
            <a:rPr lang="en-US"/>
            <a:t>P-Card for unapproved travel</a:t>
          </a:r>
          <a:r>
            <a:rPr lang="en-US">
              <a:latin typeface="Segoe UI Light"/>
            </a:rPr>
            <a:t> may</a:t>
          </a:r>
          <a:r>
            <a:rPr lang="en-US"/>
            <a:t> be due back to the college</a:t>
          </a:r>
          <a:r>
            <a:rPr lang="en-US">
              <a:latin typeface="Segoe UI Light"/>
            </a:rPr>
            <a:t> at the employee's expense </a:t>
          </a:r>
        </a:p>
      </dgm:t>
    </dgm:pt>
    <dgm:pt modelId="{583A03A2-BA54-470A-9C44-7A4DEE2B476F}" type="parTrans" cxnId="{15EB7087-8A80-422B-A388-9C5D40DCEC2E}">
      <dgm:prSet/>
      <dgm:spPr/>
      <dgm:t>
        <a:bodyPr/>
        <a:lstStyle/>
        <a:p>
          <a:endParaRPr lang="en-US"/>
        </a:p>
      </dgm:t>
    </dgm:pt>
    <dgm:pt modelId="{873CE739-D750-4755-9173-38282061A143}" type="sibTrans" cxnId="{15EB7087-8A80-422B-A388-9C5D40DCEC2E}">
      <dgm:prSet/>
      <dgm:spPr/>
      <dgm:t>
        <a:bodyPr/>
        <a:lstStyle/>
        <a:p>
          <a:endParaRPr lang="en-US"/>
        </a:p>
      </dgm:t>
    </dgm:pt>
    <dgm:pt modelId="{1FE0529D-3B43-4880-BA3E-90BBCC07921B}" type="pres">
      <dgm:prSet presAssocID="{AD58CEA4-BEAF-4D6E-B67E-4FB01B444961}" presName="root" presStyleCnt="0">
        <dgm:presLayoutVars>
          <dgm:dir/>
          <dgm:resizeHandles val="exact"/>
        </dgm:presLayoutVars>
      </dgm:prSet>
      <dgm:spPr/>
    </dgm:pt>
    <dgm:pt modelId="{775870AF-5DF8-48CD-9986-567A677418FC}" type="pres">
      <dgm:prSet presAssocID="{95A7CF4B-EB82-4AAB-8D62-A41E72755A6E}" presName="compNode" presStyleCnt="0"/>
      <dgm:spPr/>
    </dgm:pt>
    <dgm:pt modelId="{B972D957-146A-489D-8E09-BC1073DDBBEB}" type="pres">
      <dgm:prSet presAssocID="{95A7CF4B-EB82-4AAB-8D62-A41E72755A6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B5BFA046-793C-4ABA-9125-B012B21981A6}" type="pres">
      <dgm:prSet presAssocID="{95A7CF4B-EB82-4AAB-8D62-A41E72755A6E}" presName="spaceRect" presStyleCnt="0"/>
      <dgm:spPr/>
    </dgm:pt>
    <dgm:pt modelId="{77E24F23-F5FB-4B66-82F1-16FF3D744F6D}" type="pres">
      <dgm:prSet presAssocID="{95A7CF4B-EB82-4AAB-8D62-A41E72755A6E}" presName="textRect" presStyleLbl="revTx" presStyleIdx="0" presStyleCnt="2">
        <dgm:presLayoutVars>
          <dgm:chMax val="1"/>
          <dgm:chPref val="1"/>
        </dgm:presLayoutVars>
      </dgm:prSet>
      <dgm:spPr/>
    </dgm:pt>
    <dgm:pt modelId="{0EB47154-F4C3-4B6F-9CA1-7B2FFDA5F643}" type="pres">
      <dgm:prSet presAssocID="{7F2C90C3-7A7B-483D-92CA-8569F0887972}" presName="sibTrans" presStyleCnt="0"/>
      <dgm:spPr/>
    </dgm:pt>
    <dgm:pt modelId="{94111D0C-B180-4D98-90A0-EAC522D0A25E}" type="pres">
      <dgm:prSet presAssocID="{CD897516-9828-412E-9C2A-B87233D8386A}" presName="compNode" presStyleCnt="0"/>
      <dgm:spPr/>
    </dgm:pt>
    <dgm:pt modelId="{9342D0D4-864E-46E5-B85F-3CA9F2F79DC9}" type="pres">
      <dgm:prSet presAssocID="{CD897516-9828-412E-9C2A-B87233D8386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BA0FCCFE-65B6-4DC8-872D-E1D93C245F4A}" type="pres">
      <dgm:prSet presAssocID="{CD897516-9828-412E-9C2A-B87233D8386A}" presName="spaceRect" presStyleCnt="0"/>
      <dgm:spPr/>
    </dgm:pt>
    <dgm:pt modelId="{A697C266-2A9F-472A-A981-8BB7C54FC287}" type="pres">
      <dgm:prSet presAssocID="{CD897516-9828-412E-9C2A-B87233D8386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C310E3B-DEF6-41EF-960B-A09ED5790249}" srcId="{AD58CEA4-BEAF-4D6E-B67E-4FB01B444961}" destId="{95A7CF4B-EB82-4AAB-8D62-A41E72755A6E}" srcOrd="0" destOrd="0" parTransId="{5245FD1C-C78A-4CC4-A517-0E2E586A2CDE}" sibTransId="{7F2C90C3-7A7B-483D-92CA-8569F0887972}"/>
    <dgm:cxn modelId="{15EB7087-8A80-422B-A388-9C5D40DCEC2E}" srcId="{AD58CEA4-BEAF-4D6E-B67E-4FB01B444961}" destId="{CD897516-9828-412E-9C2A-B87233D8386A}" srcOrd="1" destOrd="0" parTransId="{583A03A2-BA54-470A-9C44-7A4DEE2B476F}" sibTransId="{873CE739-D750-4755-9173-38282061A143}"/>
    <dgm:cxn modelId="{C5CE43C5-1826-459D-962B-497C6C032650}" type="presOf" srcId="{CD897516-9828-412E-9C2A-B87233D8386A}" destId="{A697C266-2A9F-472A-A981-8BB7C54FC287}" srcOrd="0" destOrd="0" presId="urn:microsoft.com/office/officeart/2018/2/layout/IconLabelList"/>
    <dgm:cxn modelId="{1268B8C6-E816-4276-AA6C-9345577EEF31}" type="presOf" srcId="{AD58CEA4-BEAF-4D6E-B67E-4FB01B444961}" destId="{1FE0529D-3B43-4880-BA3E-90BBCC07921B}" srcOrd="0" destOrd="0" presId="urn:microsoft.com/office/officeart/2018/2/layout/IconLabelList"/>
    <dgm:cxn modelId="{B2C59ED1-FC2D-4F59-9301-9F22C79665A0}" type="presOf" srcId="{95A7CF4B-EB82-4AAB-8D62-A41E72755A6E}" destId="{77E24F23-F5FB-4B66-82F1-16FF3D744F6D}" srcOrd="0" destOrd="0" presId="urn:microsoft.com/office/officeart/2018/2/layout/IconLabelList"/>
    <dgm:cxn modelId="{B5908F74-CB25-4E57-A93D-4DABA4554E1A}" type="presParOf" srcId="{1FE0529D-3B43-4880-BA3E-90BBCC07921B}" destId="{775870AF-5DF8-48CD-9986-567A677418FC}" srcOrd="0" destOrd="0" presId="urn:microsoft.com/office/officeart/2018/2/layout/IconLabelList"/>
    <dgm:cxn modelId="{6F7EBC58-7784-452D-A249-1E9F0F4154F9}" type="presParOf" srcId="{775870AF-5DF8-48CD-9986-567A677418FC}" destId="{B972D957-146A-489D-8E09-BC1073DDBBEB}" srcOrd="0" destOrd="0" presId="urn:microsoft.com/office/officeart/2018/2/layout/IconLabelList"/>
    <dgm:cxn modelId="{DEA6B83E-6821-4117-852C-7A1EAC21ADE7}" type="presParOf" srcId="{775870AF-5DF8-48CD-9986-567A677418FC}" destId="{B5BFA046-793C-4ABA-9125-B012B21981A6}" srcOrd="1" destOrd="0" presId="urn:microsoft.com/office/officeart/2018/2/layout/IconLabelList"/>
    <dgm:cxn modelId="{EAF212FD-C787-480C-8C7C-20E4FA69A4B3}" type="presParOf" srcId="{775870AF-5DF8-48CD-9986-567A677418FC}" destId="{77E24F23-F5FB-4B66-82F1-16FF3D744F6D}" srcOrd="2" destOrd="0" presId="urn:microsoft.com/office/officeart/2018/2/layout/IconLabelList"/>
    <dgm:cxn modelId="{7359185D-67DF-44CC-94AF-4E3A055EC5ED}" type="presParOf" srcId="{1FE0529D-3B43-4880-BA3E-90BBCC07921B}" destId="{0EB47154-F4C3-4B6F-9CA1-7B2FFDA5F643}" srcOrd="1" destOrd="0" presId="urn:microsoft.com/office/officeart/2018/2/layout/IconLabelList"/>
    <dgm:cxn modelId="{96CD5187-73EC-4C4B-92DC-1D37743855DC}" type="presParOf" srcId="{1FE0529D-3B43-4880-BA3E-90BBCC07921B}" destId="{94111D0C-B180-4D98-90A0-EAC522D0A25E}" srcOrd="2" destOrd="0" presId="urn:microsoft.com/office/officeart/2018/2/layout/IconLabelList"/>
    <dgm:cxn modelId="{C0A12B82-0EA3-4665-9FBA-D0A2AC538A2E}" type="presParOf" srcId="{94111D0C-B180-4D98-90A0-EAC522D0A25E}" destId="{9342D0D4-864E-46E5-B85F-3CA9F2F79DC9}" srcOrd="0" destOrd="0" presId="urn:microsoft.com/office/officeart/2018/2/layout/IconLabelList"/>
    <dgm:cxn modelId="{D4B99226-A173-4D8B-A0FE-5D81F2EB2370}" type="presParOf" srcId="{94111D0C-B180-4D98-90A0-EAC522D0A25E}" destId="{BA0FCCFE-65B6-4DC8-872D-E1D93C245F4A}" srcOrd="1" destOrd="0" presId="urn:microsoft.com/office/officeart/2018/2/layout/IconLabelList"/>
    <dgm:cxn modelId="{97CECD10-E74F-48B4-9B26-3E2B95E555EF}" type="presParOf" srcId="{94111D0C-B180-4D98-90A0-EAC522D0A25E}" destId="{A697C266-2A9F-472A-A981-8BB7C54FC28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2D957-146A-489D-8E09-BC1073DDBBEB}">
      <dsp:nvSpPr>
        <dsp:cNvPr id="0" name=""/>
        <dsp:cNvSpPr/>
      </dsp:nvSpPr>
      <dsp:spPr>
        <a:xfrm>
          <a:off x="1747800" y="61995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24F23-F5FB-4B66-82F1-16FF3D744F6D}">
      <dsp:nvSpPr>
        <dsp:cNvPr id="0" name=""/>
        <dsp:cNvSpPr/>
      </dsp:nvSpPr>
      <dsp:spPr>
        <a:xfrm>
          <a:off x="559800" y="303426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Out of state</a:t>
          </a:r>
          <a:r>
            <a:rPr lang="en-US" sz="1400" kern="1200">
              <a:latin typeface="Segoe UI Light"/>
            </a:rPr>
            <a:t> and overnight</a:t>
          </a:r>
          <a:r>
            <a:rPr lang="en-US" sz="1400" kern="1200"/>
            <a:t> travel costs without a fully approved Travel Authorization</a:t>
          </a:r>
          <a:r>
            <a:rPr lang="en-US" sz="1400" kern="1200">
              <a:latin typeface="Segoe UI Light"/>
            </a:rPr>
            <a:t> may</a:t>
          </a:r>
          <a:r>
            <a:rPr lang="en-US" sz="1400" kern="1200"/>
            <a:t> not be reimbursed</a:t>
          </a:r>
          <a:r>
            <a:rPr lang="en-US" sz="1400" kern="1200">
              <a:latin typeface="Segoe UI Light"/>
            </a:rPr>
            <a:t> *</a:t>
          </a:r>
          <a:endParaRPr lang="en-US" sz="1400" kern="1200"/>
        </a:p>
      </dsp:txBody>
      <dsp:txXfrm>
        <a:off x="559800" y="3034264"/>
        <a:ext cx="4320000" cy="720000"/>
      </dsp:txXfrm>
    </dsp:sp>
    <dsp:sp modelId="{9342D0D4-864E-46E5-B85F-3CA9F2F79DC9}">
      <dsp:nvSpPr>
        <dsp:cNvPr id="0" name=""/>
        <dsp:cNvSpPr/>
      </dsp:nvSpPr>
      <dsp:spPr>
        <a:xfrm>
          <a:off x="6823800" y="619950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7C266-2A9F-472A-A981-8BB7C54FC287}">
      <dsp:nvSpPr>
        <dsp:cNvPr id="0" name=""/>
        <dsp:cNvSpPr/>
      </dsp:nvSpPr>
      <dsp:spPr>
        <a:xfrm>
          <a:off x="5635800" y="3034264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Purchases made on </a:t>
          </a:r>
          <a:r>
            <a:rPr lang="en-US" sz="1400" kern="1200">
              <a:latin typeface="Segoe UI Light"/>
            </a:rPr>
            <a:t>any</a:t>
          </a:r>
          <a:r>
            <a:rPr lang="en-US" sz="1400" kern="1200"/>
            <a:t> </a:t>
          </a:r>
          <a:r>
            <a:rPr lang="en-US" sz="1400" kern="1200">
              <a:latin typeface="Segoe UI Light"/>
            </a:rPr>
            <a:t>Department or Business Office </a:t>
          </a:r>
          <a:r>
            <a:rPr lang="en-US" sz="1400" kern="1200"/>
            <a:t>P-Card for unapproved travel</a:t>
          </a:r>
          <a:r>
            <a:rPr lang="en-US" sz="1400" kern="1200">
              <a:latin typeface="Segoe UI Light"/>
            </a:rPr>
            <a:t> may</a:t>
          </a:r>
          <a:r>
            <a:rPr lang="en-US" sz="1400" kern="1200"/>
            <a:t> be due back to the college</a:t>
          </a:r>
          <a:r>
            <a:rPr lang="en-US" sz="1400" kern="1200">
              <a:latin typeface="Segoe UI Light"/>
            </a:rPr>
            <a:t> at the employee's expense </a:t>
          </a:r>
        </a:p>
      </dsp:txBody>
      <dsp:txXfrm>
        <a:off x="5635800" y="3034264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BUSOF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Consistently and equally enforce travel expenditure policies to comply with State and College regulations 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Pay/reimburse timely 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TRAVELER</a:t>
            </a:r>
          </a:p>
          <a:p>
            <a:r>
              <a:rPr lang="en-US">
                <a:ea typeface="Calibri"/>
                <a:cs typeface="Calibri"/>
              </a:rPr>
              <a:t>Follow State and College policies which include but are not limited to: 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Receiving required approvals prior to trips,</a:t>
            </a: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Collecting and maintaining appropriate and required documentation, </a:t>
            </a:r>
            <a:endParaRPr lang="en-US"/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Entering expenses in a timely manner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EC616-C518-4358-9496-6C33B2F5FA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5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cap="none" spc="50" baseline="0"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220C40-4EC0-BFB1-D615-1455BA15A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684897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2075688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578608"/>
            <a:ext cx="2251564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398264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398264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baseline="0">
                <a:solidFill>
                  <a:schemeClr val="accent3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31089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layout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2304"/>
            <a:ext cx="1826631" cy="7762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429000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2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A750E0F3-3708-7BB7-7A9E-123ED3BA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9848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664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0664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236976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792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07792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404104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4920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74920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571232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42048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048" y="5431536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738360" y="1664208"/>
            <a:ext cx="1408176" cy="2468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09176" y="4956048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09176" y="5431536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200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AB4BA-80BD-7371-B929-19121B20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44474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5AB06E-DF62-F8F9-5394-965FE9EF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818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99703C-0E17-F953-C69A-F4BE3C334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9959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4C6290-D338-8FBA-9D0B-CAF45DE68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39717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04D8C7-8727-8343-DFC8-E415C809B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78565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1314"/>
            <a:ext cx="12192000" cy="3806686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4B8443F-E5FA-5D35-EFF6-7896CFEE75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63838"/>
            <a:ext cx="506632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9C9904-11DE-F8AA-4316-5ACEC5829E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486203"/>
            <a:ext cx="10515600" cy="3343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53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24" y="502920"/>
            <a:ext cx="5010912" cy="1627632"/>
          </a:xfrm>
          <a:prstGeom prst="rect">
            <a:avLst/>
          </a:prstGeom>
          <a:noFill/>
        </p:spPr>
        <p:txBody>
          <a:bodyPr lIns="91440" tIns="45720" rIns="91440" bIns="45720" anchor="t" anchorCtr="0"/>
          <a:lstStyle>
            <a:lvl1pPr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496" y="2752344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0288" y="1911096"/>
            <a:ext cx="2350008" cy="99669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noFill/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F8DE9-CF33-BBAF-FFA6-1487D09E6B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6136" y="0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7F6F0D-FCD4-63B1-5371-FFB63A75BB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46136" y="3602736"/>
            <a:ext cx="3602736" cy="32552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spc="400" baseline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A62FB8A-A588-91BB-620B-64E5D2090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655546"/>
            <a:ext cx="12192001" cy="5202454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6584" y="2276856"/>
            <a:ext cx="274320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86584" y="2916936"/>
            <a:ext cx="2743200" cy="256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200" spc="5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276856"/>
            <a:ext cx="274320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16936"/>
            <a:ext cx="2743200" cy="25603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200" spc="5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C76B36E-858A-1EFF-2A70-C8D5ADDC0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/>
            </a:lvl1pPr>
          </a:lstStyle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777FD6-2BEA-C70A-1C6D-8885D53E9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2470543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ABE26A-0746-BC10-0802-C29EAD6C2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968402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57" r:id="rId4"/>
    <p:sldLayoutId id="2147483656" r:id="rId5"/>
    <p:sldLayoutId id="2147483665" r:id="rId6"/>
    <p:sldLayoutId id="2147483652" r:id="rId7"/>
    <p:sldLayoutId id="214748365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kagit.sharepoint.com/sites/portal/administrative-services/business-office/" TargetMode="External"/><Relationship Id="rId2" Type="http://schemas.openxmlformats.org/officeDocument/2006/relationships/hyperlink" Target="https://www.skagit.edu/business-services/travel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tclinkreferencecenter.ctclink.us/m/92912/l/802748-qars-quick-reference-guide-qr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kagit-my.sharepoint.com/:w:/g/personal/miranda_brown_skagit_edu/Eb-kbY_e1pJBuYCbEjERTfAB0dJejNnX1hLFLNWcbPg-Gg?e=7X0c0V" TargetMode="External"/><Relationship Id="rId2" Type="http://schemas.openxmlformats.org/officeDocument/2006/relationships/hyperlink" Target="https://skagit-my.sharepoint.com/:w:/g/personal/miranda_brown_skagit_edu/EaddL6eEeL5PvMx2_Jn4MiYBWHEomeGZVCH5JDjFCBImvg?e=7AXeDY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kagit.edu/business-services/travel/" TargetMode="External"/><Relationship Id="rId4" Type="http://schemas.openxmlformats.org/officeDocument/2006/relationships/hyperlink" Target="https://skagit-my.sharepoint.com/:w:/g/personal/miranda_brown_skagit_edu/EXdIMSr8pMRBoIhaBMrK9gEBAiNSzsJl524jn3aTqr3Y5A?e=iTXSF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tclinkreferencecenter.ctclink.us/m/79738/l/1656368-9-2-copying-travel-authorization-expense-lines" TargetMode="External"/><Relationship Id="rId7" Type="http://schemas.openxmlformats.org/officeDocument/2006/relationships/hyperlink" Target="https://ctclinkreferencecenter.ctclink.us/m/79738/l/984490-9-2-applying-cash-advances-to-an-expense-report" TargetMode="External"/><Relationship Id="rId2" Type="http://schemas.openxmlformats.org/officeDocument/2006/relationships/hyperlink" Target="https://ctclinkreferencecenter.ctclink.us/m/79738/l/928840-creating-travel-authorization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tclinkreferencecenter.ctclink.us/m/79738/l/1070846-9-2-creating-expense-reports-from-travel-authorizations" TargetMode="External"/><Relationship Id="rId5" Type="http://schemas.openxmlformats.org/officeDocument/2006/relationships/hyperlink" Target="https://ctclinkreferencecenter.ctclink.us/m/79738/l/1283315-creating-cash-advances" TargetMode="External"/><Relationship Id="rId4" Type="http://schemas.openxmlformats.org/officeDocument/2006/relationships/hyperlink" Target="https://ctclinkreferencecenter.ctclink.us/m/79738/l/1071383-submitting-travel-authorizatio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Purchasing@skagit.edu" TargetMode="External"/><Relationship Id="rId7" Type="http://schemas.openxmlformats.org/officeDocument/2006/relationships/hyperlink" Target="mailto:Maria.Galindo@skagit.edu" TargetMode="External"/><Relationship Id="rId2" Type="http://schemas.openxmlformats.org/officeDocument/2006/relationships/hyperlink" Target="mailto:Travel@skagit.ed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Jamie.Betz@skagitt.edu" TargetMode="External"/><Relationship Id="rId5" Type="http://schemas.openxmlformats.org/officeDocument/2006/relationships/hyperlink" Target="mailto:Scott.Petersen@skagit.edu" TargetMode="External"/><Relationship Id="rId4" Type="http://schemas.openxmlformats.org/officeDocument/2006/relationships/hyperlink" Target="mailto:Teresa.Miller@skagit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agit.sharepoint.com/:x:/s/portal/administrative-services/business-office/ESk9ji4XrkRPkJ9BpgILh5QBkmWFlwkqBT5_H5o8C4rwMA?e=4oZqUt&amp;nav=MTVfe0MwNUNDNTE4LUU4MzctNDQ4OS04OUVDLTRBNjgyNjRFNkVDMH0" TargetMode="External"/><Relationship Id="rId7" Type="http://schemas.openxmlformats.org/officeDocument/2006/relationships/hyperlink" Target="https://skagit.sharepoint.com/:x:/s/BudgetPlanning/EbBIdtPGOoROvv3tkTSv1gUBL62n2Bkk0sBm3Rfu8tIdVg?e=IutRhb" TargetMode="External"/><Relationship Id="rId2" Type="http://schemas.openxmlformats.org/officeDocument/2006/relationships/hyperlink" Target="https://skagit.sharepoint.com/:x:/s/portal/administrative-services/business-office/ESk9ji4XrkRPkJ9BpgILh5QB4kDYKRdXiI7UP4sxD-HyxQ?e=bogaux&amp;nav=MTVfezAwMDAwMDAwLTAwMDEtMDAwMC0wMDAwLTAwMDAwMDAwMDAwMH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kagit.sharepoint.com/:x:/s/BudgetPlanning/EVidyf6yNIhFtW_tDn859iIB3JY_6Z-b0ccs_yZz9AebnA?e=Qett6p" TargetMode="External"/><Relationship Id="rId5" Type="http://schemas.openxmlformats.org/officeDocument/2006/relationships/hyperlink" Target="https://skagit.sharepoint.com/:x:/s/portal/administrative-services/business-office/ESk9ji4XrkRPkJ9BpgILh5QBkmWFlwkqBT5_H5o8C4rwMA?e=fH8iaf&amp;nav=MTVfezgwMkNFM0M5LTJBNDItNDA0OC04Qjk4LUE2OEIwQjA1QjNBRH0" TargetMode="External"/><Relationship Id="rId4" Type="http://schemas.openxmlformats.org/officeDocument/2006/relationships/hyperlink" Target="https://skagit.sharepoint.com/:x:/s/portal/administrative-services/business-office/ESk9ji4XrkRPkJ9BpgILh5QBkmWFlwkqBT5_H5o8C4rwMA?e=LaugEN&amp;nav=MTVfezkwNUREMUUzLTYxNjktNDQ0Qy1CM0FGLUE0QUY1MzQ4MjFGQ3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00" y="2683895"/>
            <a:ext cx="5278514" cy="2862225"/>
          </a:xfrm>
        </p:spPr>
        <p:txBody>
          <a:bodyPr lIns="91440" tIns="45720" rIns="91440" bIns="45720" anchor="b"/>
          <a:lstStyle/>
          <a:p>
            <a:r>
              <a:rPr lang="en-US"/>
              <a:t>Travel Policies &amp; Procedures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567" y="5568698"/>
            <a:ext cx="5278514" cy="618142"/>
          </a:xfrm>
        </p:spPr>
        <p:txBody>
          <a:bodyPr lIns="91440" tIns="45720" rIns="91440" bIns="45720" anchor="t"/>
          <a:lstStyle/>
          <a:p>
            <a:r>
              <a:rPr lang="en-US" dirty="0"/>
              <a:t>SVC 25-26 Fiscal Year </a:t>
            </a:r>
            <a:endParaRPr lang="en-US" dirty="0">
              <a:cs typeface="Segoe UI Ligh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A cartoon of a bird&#10;&#10;Description automatically generated">
            <a:extLst>
              <a:ext uri="{FF2B5EF4-FFF2-40B4-BE49-F238E27FC236}">
                <a16:creationId xmlns:a16="http://schemas.microsoft.com/office/drawing/2014/main" id="{E2074CA2-8E97-85C6-4F9C-2B08EBDF24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-540" r="74" b="539"/>
          <a:stretch/>
        </p:blipFill>
        <p:spPr>
          <a:xfrm>
            <a:off x="6907664" y="289829"/>
            <a:ext cx="5235645" cy="6233142"/>
          </a:xfr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BE7FD-4413-CBDD-16FD-0B588126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Employee Travel Profile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18BA2-0EF9-2C9D-2BDF-FF486DA4F6C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150268"/>
            <a:ext cx="10515600" cy="3679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dirty="0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C018A0-0C06-C1A7-FF1D-E4854AD320F5}"/>
              </a:ext>
            </a:extLst>
          </p:cNvPr>
          <p:cNvSpPr txBox="1"/>
          <p:nvPr/>
        </p:nvSpPr>
        <p:spPr>
          <a:xfrm>
            <a:off x="576505" y="1145996"/>
            <a:ext cx="11156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cs typeface="Segoe UI Light"/>
              </a:rPr>
              <a:t>Menu – Employee Self Service – Travel and Expenses – Review/Edit Profile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A326C-3A8D-E8A2-DA7D-DCF0C54E1E87}"/>
              </a:ext>
            </a:extLst>
          </p:cNvPr>
          <p:cNvSpPr txBox="1"/>
          <p:nvPr/>
        </p:nvSpPr>
        <p:spPr>
          <a:xfrm>
            <a:off x="1221772" y="1716691"/>
            <a:ext cx="98642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cs typeface="Segoe UI Light"/>
              </a:rPr>
              <a:t>Expense Defaults</a:t>
            </a:r>
          </a:p>
          <a:p>
            <a:pPr marL="742950" lvl="1" indent="-285750">
              <a:spcBef>
                <a:spcPct val="0"/>
              </a:spcBef>
              <a:buFont typeface="Courier New,monospace"/>
              <a:buChar char="o"/>
            </a:pPr>
            <a:r>
              <a:rPr lang="en-US" dirty="0">
                <a:cs typeface="Segoe UI Light"/>
              </a:rPr>
              <a:t>Makes entering information so much quicker on reports</a:t>
            </a:r>
            <a:endParaRPr lang="en-US" dirty="0"/>
          </a:p>
        </p:txBody>
      </p:sp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DD13137-6016-EBD2-A014-1DB128FEB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80" y="2514600"/>
            <a:ext cx="90487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16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00639-413C-406E-9067-6EDDB848A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05BA-E539-E4A6-95E7-452EE3EB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Employee Travel Profile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10BB2-9F32-37ED-7C2F-53D4D98FF8C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150268"/>
            <a:ext cx="10515600" cy="3679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dirty="0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75F74-CEF7-2B80-7268-BF7AE071F076}"/>
              </a:ext>
            </a:extLst>
          </p:cNvPr>
          <p:cNvSpPr txBox="1"/>
          <p:nvPr/>
        </p:nvSpPr>
        <p:spPr>
          <a:xfrm>
            <a:off x="566640" y="1769634"/>
            <a:ext cx="1114359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US">
                <a:cs typeface="Segoe UI Light"/>
              </a:rPr>
              <a:t>Direct Deposit vs Checks</a:t>
            </a:r>
            <a:endParaRPr lang="en-US"/>
          </a:p>
          <a:p>
            <a:pPr marL="742950" lvl="1" indent="-285750">
              <a:spcBef>
                <a:spcPct val="0"/>
              </a:spcBef>
              <a:buFont typeface="Courier New"/>
              <a:buChar char="o"/>
            </a:pPr>
            <a:r>
              <a:rPr lang="en-US" dirty="0">
                <a:cs typeface="Segoe UI Light"/>
              </a:rPr>
              <a:t>If you have multiple bank accounts, I will need to confirm which is the correct one. </a:t>
            </a:r>
          </a:p>
          <a:p>
            <a:pPr marL="742950" lvl="1" indent="-285750">
              <a:spcBef>
                <a:spcPct val="0"/>
              </a:spcBef>
              <a:buFont typeface="Courier New"/>
              <a:buChar char="o"/>
            </a:pPr>
            <a:endParaRPr lang="en-US" dirty="0">
              <a:cs typeface="Segoe UI Light"/>
            </a:endParaRPr>
          </a:p>
          <a:p>
            <a:pPr marL="285750" indent="-285750">
              <a:spcBef>
                <a:spcPct val="0"/>
              </a:spcBef>
              <a:buFont typeface="Arial,Sans-Serif"/>
              <a:buChar char="•"/>
            </a:pPr>
            <a:r>
              <a:rPr lang="en-US" dirty="0">
                <a:cs typeface="Segoe UI Light"/>
              </a:rPr>
              <a:t>Accounting Default</a:t>
            </a:r>
          </a:p>
          <a:p>
            <a:pPr marL="742950" lvl="1" indent="-285750">
              <a:spcBef>
                <a:spcPct val="0"/>
              </a:spcBef>
              <a:buFont typeface="Courier New,monospace"/>
              <a:buChar char="o"/>
            </a:pPr>
            <a:r>
              <a:rPr lang="en-US" dirty="0">
                <a:cs typeface="Segoe UI Light"/>
              </a:rPr>
              <a:t>Option A – Only Operating Unit and State Purpose</a:t>
            </a:r>
          </a:p>
          <a:p>
            <a:pPr marL="742950" lvl="1" indent="-285750">
              <a:spcBef>
                <a:spcPct val="0"/>
              </a:spcBef>
              <a:buFont typeface="Courier New,monospace"/>
              <a:buChar char="o"/>
            </a:pPr>
            <a:r>
              <a:rPr lang="en-US" dirty="0">
                <a:cs typeface="Segoe UI Light"/>
              </a:rPr>
              <a:t>Option B – </a:t>
            </a:r>
            <a:r>
              <a:rPr lang="en-US" dirty="0" err="1">
                <a:cs typeface="Segoe UI Light"/>
              </a:rPr>
              <a:t>Chartstring</a:t>
            </a:r>
            <a:r>
              <a:rPr lang="en-US" dirty="0">
                <a:cs typeface="Segoe UI Light"/>
              </a:rPr>
              <a:t> typically always charged towards</a:t>
            </a:r>
          </a:p>
          <a:p>
            <a:pPr marL="742950" lvl="1" indent="-285750">
              <a:spcBef>
                <a:spcPct val="0"/>
              </a:spcBef>
              <a:buFont typeface="Courier New,monospace"/>
              <a:buChar char="o"/>
            </a:pPr>
            <a:r>
              <a:rPr lang="en-US" dirty="0">
                <a:cs typeface="Segoe UI Light"/>
              </a:rPr>
              <a:t>Option C – Cash Advance </a:t>
            </a:r>
            <a:r>
              <a:rPr lang="en-US" dirty="0" err="1">
                <a:cs typeface="Segoe UI Light"/>
              </a:rPr>
              <a:t>Chartstring</a:t>
            </a:r>
            <a:endParaRPr lang="en-US" dirty="0" err="1"/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endParaRPr lang="en-US" dirty="0">
              <a:cs typeface="Segoe U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1A3F7-5ABD-B746-DA7A-08C081148CBC}"/>
              </a:ext>
            </a:extLst>
          </p:cNvPr>
          <p:cNvSpPr txBox="1"/>
          <p:nvPr/>
        </p:nvSpPr>
        <p:spPr>
          <a:xfrm>
            <a:off x="559187" y="1145996"/>
            <a:ext cx="11156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cs typeface="Segoe UI Light"/>
              </a:rPr>
              <a:t>Contact Miranda</a:t>
            </a:r>
            <a:endParaRPr lang="en-US" i="1" dirty="0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26BBB1-D230-B6F9-3143-DE1A27FB3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4262739"/>
            <a:ext cx="10086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8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72B6D-DBF9-2982-09C2-43334ED62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8654-BE9A-FBC3-A52F-C8ABFEA0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Travel Authorizations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95A1F-4F82-22DE-4022-D3EE889236A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150268"/>
            <a:ext cx="10515600" cy="3679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dirty="0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pic>
        <p:nvPicPr>
          <p:cNvPr id="9" name="Picture 8" descr="A screenshot of a application&#10;&#10;AI-generated content may be incorrect.">
            <a:extLst>
              <a:ext uri="{FF2B5EF4-FFF2-40B4-BE49-F238E27FC236}">
                <a16:creationId xmlns:a16="http://schemas.microsoft.com/office/drawing/2014/main" id="{88744C86-BE97-0D38-8852-D228D8142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624878"/>
            <a:ext cx="5562600" cy="3971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58ED4-7D77-DA2F-B7B6-1F40ECCBFBE8}"/>
              </a:ext>
            </a:extLst>
          </p:cNvPr>
          <p:cNvSpPr txBox="1"/>
          <p:nvPr/>
        </p:nvSpPr>
        <p:spPr>
          <a:xfrm>
            <a:off x="370733" y="1573799"/>
            <a:ext cx="5067139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Segoe UI Light"/>
              </a:rPr>
              <a:t>Accounting Default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 sz="1600" dirty="0">
                <a:cs typeface="Segoe UI Light"/>
              </a:rPr>
              <a:t>If you do not have one pre-loaded to your profile or need to change it for the specific report, this is where you enter it. 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>
                <a:cs typeface="Segoe UI Light"/>
              </a:rPr>
              <a:t>It will populate to </a:t>
            </a:r>
            <a:r>
              <a:rPr lang="en-US" sz="1600" i="1" dirty="0">
                <a:cs typeface="Segoe UI Light"/>
              </a:rPr>
              <a:t>all </a:t>
            </a:r>
            <a:r>
              <a:rPr lang="en-US" sz="1600" dirty="0">
                <a:cs typeface="Segoe UI Light"/>
              </a:rPr>
              <a:t>expense lines entered.</a:t>
            </a:r>
          </a:p>
          <a:p>
            <a:endParaRPr lang="en-US">
              <a:cs typeface="Segoe UI Light"/>
            </a:endParaRPr>
          </a:p>
          <a:p>
            <a:pPr>
              <a:lnSpc>
                <a:spcPct val="150000"/>
              </a:lnSpc>
              <a:buFont typeface="Arial"/>
            </a:pPr>
            <a:r>
              <a:rPr lang="en-US" dirty="0">
                <a:cs typeface="Segoe UI Light"/>
              </a:rPr>
              <a:t>Quick- Fill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600" dirty="0">
                <a:cs typeface="Segoe UI Light"/>
              </a:rPr>
              <a:t>This will help save time on entering expense lines. </a:t>
            </a:r>
          </a:p>
          <a:p>
            <a:pPr marL="1200150" lvl="2" indent="-285750">
              <a:buFont typeface="Wingdings"/>
              <a:buChar char="§"/>
            </a:pPr>
            <a:r>
              <a:rPr lang="en-US" sz="1600" dirty="0">
                <a:cs typeface="Segoe UI Light"/>
              </a:rPr>
              <a:t>For example, multiple hotel nights, meals, parking, etc.</a:t>
            </a:r>
          </a:p>
        </p:txBody>
      </p:sp>
    </p:spTree>
    <p:extLst>
      <p:ext uri="{BB962C8B-B14F-4D97-AF65-F5344CB8AC3E}">
        <p14:creationId xmlns:p14="http://schemas.microsoft.com/office/powerpoint/2010/main" val="4248297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63FA-1A57-396F-DEAB-1F710241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711A1-D959-82C3-B5FB-49895057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Travel Authorizations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A4103-E09F-07A1-CBD5-F139FFB1F42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150268"/>
            <a:ext cx="10515600" cy="3679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dirty="0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480D102-5BDA-5801-70C7-B4F3DFC56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1930111"/>
            <a:ext cx="9020175" cy="3257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3A369-D4E0-4F9C-4902-71C4437D00C3}"/>
              </a:ext>
            </a:extLst>
          </p:cNvPr>
          <p:cNvSpPr txBox="1"/>
          <p:nvPr/>
        </p:nvSpPr>
        <p:spPr>
          <a:xfrm>
            <a:off x="1671898" y="1343949"/>
            <a:ext cx="87903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Segoe UI Light"/>
              </a:rPr>
              <a:t>When you attempt to submit your travel authorization, you should see this pop-up!</a:t>
            </a:r>
          </a:p>
          <a:p>
            <a:pPr algn="ctr"/>
            <a:endParaRPr lang="en-US" dirty="0">
              <a:cs typeface="Segoe U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762EE-1E48-42D3-5586-348E923C15E2}"/>
              </a:ext>
            </a:extLst>
          </p:cNvPr>
          <p:cNvSpPr txBox="1"/>
          <p:nvPr/>
        </p:nvSpPr>
        <p:spPr>
          <a:xfrm>
            <a:off x="1287975" y="5470280"/>
            <a:ext cx="96262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Segoe UI Light"/>
              </a:rPr>
              <a:t>If not, it means there are errors on your report and it was not submitted.</a:t>
            </a:r>
          </a:p>
          <a:p>
            <a:pPr algn="ctr"/>
            <a:endParaRPr lang="en-US">
              <a:cs typeface="Segoe UI Light"/>
            </a:endParaRPr>
          </a:p>
          <a:p>
            <a:pPr algn="ctr"/>
            <a:r>
              <a:rPr lang="en-US" dirty="0">
                <a:cs typeface="Segoe UI Light"/>
              </a:rPr>
              <a:t>Look for red flags if this happens or contact Miranda for assistance.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BE7FD-4413-CBDD-16FD-0B588126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Cash Advances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18BA2-0EF9-2C9D-2BDF-FF486DA4F6C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1842079"/>
            <a:ext cx="4428260" cy="398739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dirty="0">
                <a:cs typeface="Segoe UI Light"/>
              </a:rPr>
              <a:t>If you have saved but not submitted your travel auth, you can create a cash advance directly from the TA page. </a:t>
            </a:r>
          </a:p>
          <a:p>
            <a:pPr marL="0" indent="0">
              <a:buNone/>
            </a:pPr>
            <a:endParaRPr lang="en-US" sz="2000" dirty="0">
              <a:cs typeface="Segoe UI Light"/>
            </a:endParaRPr>
          </a:p>
          <a:p>
            <a:pPr marL="0" indent="0">
              <a:buNone/>
            </a:pPr>
            <a:r>
              <a:rPr lang="en-US" sz="2000" dirty="0">
                <a:cs typeface="Segoe UI Light"/>
              </a:rPr>
              <a:t>If you have submitted the travel auth already, you will have to use the navbar: </a:t>
            </a:r>
            <a:r>
              <a:rPr lang="en-US" sz="2000" i="1" dirty="0">
                <a:cs typeface="Segoe UI Light"/>
              </a:rPr>
              <a:t>Menu – Employee Self Service – Travel and Expenses – Cash Advance – Create/Modify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67538-CCD5-94E8-1EF5-1BC50140FE84}"/>
              </a:ext>
            </a:extLst>
          </p:cNvPr>
          <p:cNvSpPr txBox="1"/>
          <p:nvPr/>
        </p:nvSpPr>
        <p:spPr>
          <a:xfrm>
            <a:off x="344129" y="6063226"/>
            <a:ext cx="11470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Segoe UI Light"/>
              </a:rPr>
              <a:t>*If you receive a cash advance – you are required to fill out an Expense Report to reconcile it.*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0EED95-3C32-50DF-8049-2F5966B9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522" y="1843954"/>
            <a:ext cx="54387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676F8-48B7-974A-6F31-AA1FA0AC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6F109-A019-7694-FF83-8D23EC97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Cash Advances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220535-8691-856B-6C60-4C8A86A27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66443"/>
            <a:ext cx="9906000" cy="4772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98DDC-B29D-20FF-87CC-9DBD2DADEAE2}"/>
              </a:ext>
            </a:extLst>
          </p:cNvPr>
          <p:cNvSpPr txBox="1"/>
          <p:nvPr/>
        </p:nvSpPr>
        <p:spPr>
          <a:xfrm>
            <a:off x="1147019" y="1057066"/>
            <a:ext cx="98982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cs typeface="Segoe UI Light"/>
              </a:rPr>
              <a:t>All Cash Advances are required to use 790-285-98389 budget.</a:t>
            </a:r>
          </a:p>
        </p:txBody>
      </p:sp>
    </p:spTree>
    <p:extLst>
      <p:ext uri="{BB962C8B-B14F-4D97-AF65-F5344CB8AC3E}">
        <p14:creationId xmlns:p14="http://schemas.microsoft.com/office/powerpoint/2010/main" val="3324872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BE7FD-4413-CBDD-16FD-0B588126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Booking your travel</a:t>
            </a:r>
            <a:br>
              <a:rPr lang="en-US" b="1" dirty="0">
                <a:cs typeface="Segoe UI Light"/>
              </a:rPr>
            </a:br>
            <a:br>
              <a:rPr lang="en-US" b="1" dirty="0">
                <a:cs typeface="Segoe UI Light"/>
              </a:rPr>
            </a:br>
            <a:r>
              <a:rPr lang="en-US" sz="1400" b="1" dirty="0">
                <a:cs typeface="Segoe UI Light"/>
              </a:rPr>
              <a:t>wait for Approvals</a:t>
            </a:r>
          </a:p>
        </p:txBody>
      </p:sp>
      <p:pic>
        <p:nvPicPr>
          <p:cNvPr id="8" name="Picture Placeholder 7" descr="Hands of person using credit card reader">
            <a:extLst>
              <a:ext uri="{FF2B5EF4-FFF2-40B4-BE49-F238E27FC236}">
                <a16:creationId xmlns:a16="http://schemas.microsoft.com/office/drawing/2014/main" id="{6E8FD746-68C5-0483-7001-1F1C3A2B3F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106" r="1310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AC081-94A1-2ED6-1F1E-B3F11B4CF2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cs typeface="Segoe UI Light"/>
              </a:rPr>
              <a:t>How to pay and book travel</a:t>
            </a:r>
          </a:p>
          <a:p>
            <a:endParaRPr lang="en-US">
              <a:cs typeface="Segoe UI Light"/>
            </a:endParaRPr>
          </a:p>
        </p:txBody>
      </p:sp>
      <p:pic>
        <p:nvPicPr>
          <p:cNvPr id="9" name="Picture Placeholder 8" descr="Airplane taking off with city lights in background">
            <a:extLst>
              <a:ext uri="{FF2B5EF4-FFF2-40B4-BE49-F238E27FC236}">
                <a16:creationId xmlns:a16="http://schemas.microsoft.com/office/drawing/2014/main" id="{B16FACA6-DCC7-7806-5DE8-3DB00C8954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8872" r="18872"/>
          <a:stretch/>
        </p:blipFill>
        <p:spPr/>
      </p:pic>
      <p:pic>
        <p:nvPicPr>
          <p:cNvPr id="10" name="Picture Placeholder 9" descr="Person rolling luggage">
            <a:extLst>
              <a:ext uri="{FF2B5EF4-FFF2-40B4-BE49-F238E27FC236}">
                <a16:creationId xmlns:a16="http://schemas.microsoft.com/office/drawing/2014/main" id="{10F44BD0-58D6-92B7-E878-D78A025881D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3116" r="13116"/>
          <a:stretch/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18BA2-0EF9-2C9D-2BDF-FF486DA4F6C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2486025"/>
            <a:ext cx="3919183" cy="33432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en-US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B57B8-ECD9-60CF-B47A-E75E8166EA63}"/>
              </a:ext>
            </a:extLst>
          </p:cNvPr>
          <p:cNvSpPr txBox="1"/>
          <p:nvPr/>
        </p:nvSpPr>
        <p:spPr>
          <a:xfrm>
            <a:off x="648424" y="4254030"/>
            <a:ext cx="294167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 Light"/>
              </a:rPr>
              <a:t>Please note:</a:t>
            </a:r>
          </a:p>
          <a:p>
            <a:endParaRPr lang="en-US">
              <a:cs typeface="Segoe UI Light"/>
            </a:endParaRPr>
          </a:p>
          <a:p>
            <a:r>
              <a:rPr lang="en-US">
                <a:cs typeface="Segoe UI Light"/>
              </a:rPr>
              <a:t>You should not be booking anything prior to a fully approved Travel Authorization.</a:t>
            </a:r>
          </a:p>
        </p:txBody>
      </p:sp>
    </p:spTree>
    <p:extLst>
      <p:ext uri="{BB962C8B-B14F-4D97-AF65-F5344CB8AC3E}">
        <p14:creationId xmlns:p14="http://schemas.microsoft.com/office/powerpoint/2010/main" val="226024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B1C2-5999-A610-2A6F-07AD68FD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How to Pay for Trip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41BEA-9C4B-6DED-10A9-731388223E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Segoe UI Light"/>
              </a:rPr>
              <a:t>Fees and/or Registration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735086-6ED8-08BC-622A-5D5AE55649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Employee</a:t>
            </a:r>
          </a:p>
          <a:p>
            <a:pPr>
              <a:lnSpc>
                <a:spcPct val="113999"/>
              </a:lnSpc>
            </a:pPr>
            <a:endParaRPr lang="en-US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>
                <a:cs typeface="Segoe UI Light"/>
              </a:rPr>
              <a:t>Department P-Card</a:t>
            </a:r>
          </a:p>
          <a:p>
            <a:pPr>
              <a:lnSpc>
                <a:spcPct val="113999"/>
              </a:lnSpc>
            </a:pPr>
            <a:endParaRPr lang="en-US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>
                <a:cs typeface="Segoe UI Light"/>
              </a:rPr>
              <a:t>B.O P-Card</a:t>
            </a:r>
          </a:p>
          <a:p>
            <a:pPr>
              <a:lnSpc>
                <a:spcPct val="113999"/>
              </a:lnSpc>
            </a:pPr>
            <a:endParaRPr lang="en-US">
              <a:cs typeface="Segoe UI Ligh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B9F85D-A953-3233-9628-3FD4F2A04E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Segoe UI Light"/>
              </a:rPr>
              <a:t>Lodging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2B761E-6FBA-5572-F1B0-7D98AEA0A2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Employee</a:t>
            </a:r>
          </a:p>
          <a:p>
            <a:pPr>
              <a:lnSpc>
                <a:spcPct val="113999"/>
              </a:lnSpc>
            </a:pPr>
            <a:endParaRPr lang="en-US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>
                <a:cs typeface="Segoe UI Light"/>
              </a:rPr>
              <a:t>B.O P-Card </a:t>
            </a:r>
          </a:p>
          <a:p>
            <a:pPr>
              <a:lnSpc>
                <a:spcPct val="113999"/>
              </a:lnSpc>
            </a:pPr>
            <a:r>
              <a:rPr lang="en-US" sz="1100" i="1">
                <a:cs typeface="Segoe UI Light"/>
              </a:rPr>
              <a:t> (CCA Form Required)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B7FE1B-4E9B-8899-D610-71157D87F0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Segoe UI Light"/>
              </a:rPr>
              <a:t>Airfare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DC8E5E-65F8-41EA-08AC-487C0CD2DD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13999"/>
              </a:lnSpc>
            </a:pPr>
            <a:r>
              <a:rPr lang="en-US">
                <a:cs typeface="Segoe UI Light"/>
              </a:rPr>
              <a:t>Alaska Eazy Biz</a:t>
            </a:r>
            <a:endParaRPr lang="en-US"/>
          </a:p>
          <a:p>
            <a:pPr>
              <a:lnSpc>
                <a:spcPct val="113999"/>
              </a:lnSpc>
            </a:pPr>
            <a:endParaRPr lang="en-US" b="1" i="1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 b="1" i="1">
                <a:cs typeface="Segoe UI Light"/>
              </a:rPr>
              <a:t>OR</a:t>
            </a:r>
            <a:endParaRPr lang="en-US"/>
          </a:p>
          <a:p>
            <a:pPr>
              <a:lnSpc>
                <a:spcPct val="113999"/>
              </a:lnSpc>
            </a:pPr>
            <a:endParaRPr lang="en-US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>
                <a:cs typeface="Segoe UI Light"/>
              </a:rPr>
              <a:t>B.O P-Card *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5B9ABB-A29C-3BF0-CE5B-DE74D4953D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Segoe UI Light"/>
              </a:rPr>
              <a:t>Rental Cars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3F07F0-11CC-589D-A10F-6B7E33CD21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Enterprise</a:t>
            </a:r>
          </a:p>
          <a:p>
            <a:pPr>
              <a:lnSpc>
                <a:spcPct val="113999"/>
              </a:lnSpc>
            </a:pPr>
            <a:endParaRPr lang="en-US">
              <a:cs typeface="Segoe UI Light"/>
            </a:endParaRPr>
          </a:p>
          <a:p>
            <a:pPr>
              <a:lnSpc>
                <a:spcPct val="113999"/>
              </a:lnSpc>
            </a:pPr>
            <a:r>
              <a:rPr lang="en-US">
                <a:cs typeface="Segoe UI Light"/>
              </a:rPr>
              <a:t>B.O P-Card *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759167-CB03-706D-E040-8C12EE11FED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cs typeface="Segoe UI Light"/>
              </a:rPr>
              <a:t>Mileage/Meals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22657AD-AD07-EF0B-21A9-2FB98B0C6D3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Employee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1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15BB2-7F51-7267-C044-506238D0E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Airfare</a:t>
            </a:r>
            <a:endParaRPr lang="en-US" b="1">
              <a:cs typeface="Segoe UI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9D02E-3373-3F1F-72FE-E821E147F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6584" y="1929474"/>
            <a:ext cx="2743200" cy="769747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cs typeface="Segoe UI Light"/>
              </a:rPr>
              <a:t>Alaska Easy Biz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5D1B87-3404-768E-969E-562A0CCFD2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86583" y="2978959"/>
            <a:ext cx="3799420" cy="2560320"/>
          </a:xfrm>
        </p:spPr>
        <p:txBody>
          <a:bodyPr lIns="91440" tIns="45720" rIns="91440" bIns="45720" anchor="t"/>
          <a:lstStyle/>
          <a:p>
            <a:r>
              <a:rPr lang="en-US" sz="1400" dirty="0">
                <a:cs typeface="Segoe UI Light"/>
              </a:rPr>
              <a:t>Email Teresa or Miranda to be invited </a:t>
            </a:r>
          </a:p>
          <a:p>
            <a:r>
              <a:rPr lang="en-US" sz="1400" dirty="0">
                <a:cs typeface="Segoe UI Light"/>
              </a:rPr>
              <a:t>You do not need additional quotes</a:t>
            </a:r>
          </a:p>
          <a:p>
            <a:r>
              <a:rPr lang="en-US" sz="1400" dirty="0">
                <a:cs typeface="Segoe UI Light"/>
              </a:rPr>
              <a:t>Our CTA card is the built-in payment option</a:t>
            </a:r>
          </a:p>
          <a:p>
            <a:pPr>
              <a:spcAft>
                <a:spcPts val="0"/>
              </a:spcAft>
            </a:pPr>
            <a:r>
              <a:rPr lang="en-US" sz="1400" dirty="0">
                <a:cs typeface="Segoe UI Light"/>
              </a:rPr>
              <a:t>Attach quote to Travel Authorization*</a:t>
            </a:r>
          </a:p>
          <a:p>
            <a:pPr marL="285750"/>
            <a:r>
              <a:rPr lang="en-US" sz="1100" i="1" dirty="0">
                <a:cs typeface="Segoe UI Light"/>
              </a:rPr>
              <a:t>*Optional but encouraged. </a:t>
            </a:r>
          </a:p>
          <a:p>
            <a:r>
              <a:rPr lang="en-US" sz="1400" dirty="0">
                <a:cs typeface="Segoe UI Light"/>
              </a:rPr>
              <a:t>Email receipt to Teresa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51D89-A76F-9FE3-4A3F-6195665AFF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1929474"/>
            <a:ext cx="2743200" cy="769747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cs typeface="Segoe UI Light"/>
              </a:rPr>
              <a:t>Other Airlines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9CDC30-9599-0C7A-61DD-B923A4F8EE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98394" y="2978959"/>
            <a:ext cx="3896103" cy="2560320"/>
          </a:xfrm>
        </p:spPr>
        <p:txBody>
          <a:bodyPr lIns="91440" tIns="45720" rIns="91440" bIns="45720" anchor="t"/>
          <a:lstStyle/>
          <a:p>
            <a:r>
              <a:rPr lang="en-US" sz="1400" dirty="0">
                <a:cs typeface="Segoe UI Light"/>
              </a:rPr>
              <a:t>Obtain 3 quotes</a:t>
            </a:r>
          </a:p>
          <a:p>
            <a:r>
              <a:rPr lang="en-US" sz="1400" dirty="0">
                <a:cs typeface="Segoe UI Light"/>
              </a:rPr>
              <a:t>Take into account price </a:t>
            </a:r>
            <a:r>
              <a:rPr lang="en-US" sz="1400" i="1" dirty="0">
                <a:cs typeface="Segoe UI Light"/>
              </a:rPr>
              <a:t>and</a:t>
            </a:r>
            <a:r>
              <a:rPr lang="en-US" sz="1400" dirty="0">
                <a:cs typeface="Segoe UI Light"/>
              </a:rPr>
              <a:t> convenience when choosing</a:t>
            </a:r>
          </a:p>
          <a:p>
            <a:r>
              <a:rPr lang="en-US" sz="1400" dirty="0">
                <a:cs typeface="Segoe UI Light"/>
              </a:rPr>
              <a:t>Attach to Travel Authorization</a:t>
            </a:r>
          </a:p>
          <a:p>
            <a:r>
              <a:rPr lang="en-US" sz="1400" dirty="0">
                <a:cs typeface="Segoe UI Light"/>
              </a:rPr>
              <a:t>Email Teresa for how to purchase</a:t>
            </a:r>
          </a:p>
          <a:p>
            <a:endParaRPr lang="en-US">
              <a:cs typeface="Segoe UI Light"/>
            </a:endParaRPr>
          </a:p>
        </p:txBody>
      </p:sp>
      <p:pic>
        <p:nvPicPr>
          <p:cNvPr id="7" name="Picture Placeholder 6" descr="Flying aircraft, showing contrails against blue sky">
            <a:extLst>
              <a:ext uri="{FF2B5EF4-FFF2-40B4-BE49-F238E27FC236}">
                <a16:creationId xmlns:a16="http://schemas.microsoft.com/office/drawing/2014/main" id="{946691B5-9BDB-9E60-88E8-9AF9083204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-92" t="66145" b="20484"/>
          <a:stretch/>
        </p:blipFill>
        <p:spPr>
          <a:xfrm>
            <a:off x="0" y="5788241"/>
            <a:ext cx="12203229" cy="1052676"/>
          </a:xfrm>
        </p:spPr>
      </p:pic>
    </p:spTree>
    <p:extLst>
      <p:ext uri="{BB962C8B-B14F-4D97-AF65-F5344CB8AC3E}">
        <p14:creationId xmlns:p14="http://schemas.microsoft.com/office/powerpoint/2010/main" val="2955440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47DC9-EB1B-B340-9A48-34B47E0E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Important Rules</a:t>
            </a:r>
          </a:p>
        </p:txBody>
      </p:sp>
      <p:graphicFrame>
        <p:nvGraphicFramePr>
          <p:cNvPr id="9" name="Picture Placeholder 6">
            <a:extLst>
              <a:ext uri="{FF2B5EF4-FFF2-40B4-BE49-F238E27FC236}">
                <a16:creationId xmlns:a16="http://schemas.microsoft.com/office/drawing/2014/main" id="{31965F7C-F2B8-E4DF-060D-2DD126E456EF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979400608"/>
              </p:ext>
            </p:extLst>
          </p:nvPr>
        </p:nvGraphicFramePr>
        <p:xfrm>
          <a:off x="838199" y="1791439"/>
          <a:ext cx="10515600" cy="4374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66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8868-42E6-0F55-EDA7-3DBDE0AB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Where to Find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F3324-7CF3-7E85-556A-A96C6C3D09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029202"/>
            <a:ext cx="7551483" cy="80336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400" dirty="0">
                <a:ea typeface="+mn-lt"/>
                <a:cs typeface="+mn-lt"/>
                <a:hlinkClick r:id="rId2"/>
              </a:rPr>
              <a:t>Business Services | Travel</a:t>
            </a:r>
            <a:r>
              <a:rPr lang="en-US" sz="2400" dirty="0">
                <a:ea typeface="+mn-lt"/>
                <a:cs typeface="+mn-lt"/>
              </a:rPr>
              <a:t> </a:t>
            </a:r>
          </a:p>
          <a:p>
            <a:r>
              <a:rPr lang="en-US" sz="2400" dirty="0">
                <a:ea typeface="+mn-lt"/>
                <a:cs typeface="+mn-lt"/>
              </a:rPr>
              <a:t>(SVC Public Webpage)</a:t>
            </a:r>
            <a:endParaRPr lang="en-US" sz="2400" dirty="0">
              <a:cs typeface="Segoe UI Ligh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E784F2-6AD7-B208-08D3-074DF683081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2386" y="3306907"/>
            <a:ext cx="5911705" cy="107141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ea typeface="+mn-lt"/>
                <a:cs typeface="+mn-lt"/>
                <a:hlinkClick r:id="rId3"/>
              </a:rPr>
              <a:t>Business-Office</a:t>
            </a:r>
            <a:r>
              <a:rPr lang="en-US" sz="2400" dirty="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(Staff Portal)</a:t>
            </a:r>
            <a:endParaRPr lang="en-US" sz="2400" dirty="0">
              <a:cs typeface="Segoe U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6EB4B-1AD4-4B37-3CDE-D2E16F3D3741}"/>
              </a:ext>
            </a:extLst>
          </p:cNvPr>
          <p:cNvSpPr txBox="1"/>
          <p:nvPr/>
        </p:nvSpPr>
        <p:spPr>
          <a:xfrm>
            <a:off x="836468" y="4637809"/>
            <a:ext cx="104151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hlinkClick r:id="rId4"/>
              </a:rPr>
              <a:t>QARS Quick Reference Guide (QRG) | Data Services | ctcLink Reference Center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2261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4F01-318D-06EC-EDFE-B70258D3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Traveling with Students</a:t>
            </a:r>
            <a:endParaRPr lang="en-US" b="1">
              <a:cs typeface="Segoe UI Light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AA5ED55-8F9B-713A-C76C-D75B9EE5BF1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025654"/>
            <a:ext cx="10515600" cy="3803824"/>
          </a:xfrm>
        </p:spPr>
        <p:txBody>
          <a:bodyPr lIns="91440" tIns="45720" rIns="91440" bIns="4572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cs typeface="Segoe UI Light"/>
              </a:rPr>
              <a:t>We have created specific travel documents when traveling with multiple students. </a:t>
            </a:r>
            <a:endParaRPr lang="en-US"/>
          </a:p>
          <a:p>
            <a:pPr marL="0" indent="0" algn="ctr">
              <a:lnSpc>
                <a:spcPct val="150000"/>
              </a:lnSpc>
              <a:buNone/>
            </a:pPr>
            <a:endParaRPr lang="en-US">
              <a:cs typeface="Segoe UI Ligh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cs typeface="Segoe UI Light"/>
              </a:rPr>
              <a:t>Please reach out to me for assistance.</a:t>
            </a:r>
            <a:endParaRPr lang="en-US" dirty="0"/>
          </a:p>
          <a:p>
            <a:pPr marL="0" indent="0" algn="ctr">
              <a:lnSpc>
                <a:spcPct val="150000"/>
              </a:lnSpc>
              <a:buNone/>
            </a:pPr>
            <a:endParaRPr lang="en-US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06264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9178-61F9-926B-2CFF-E0A00D6A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Expense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8B0FD-6FBD-C3FC-6EEB-41DFDBDFCF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274" y="1063968"/>
            <a:ext cx="10512891" cy="413706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i="1" dirty="0">
                <a:cs typeface="Segoe UI Light"/>
              </a:rPr>
              <a:t>Should be submitted within 60 days upon return</a:t>
            </a:r>
            <a:endParaRPr lang="en-US" i="1" dirty="0"/>
          </a:p>
        </p:txBody>
      </p:sp>
      <p:pic>
        <p:nvPicPr>
          <p:cNvPr id="210" name="Picture 20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C7E255-A62F-9433-7B40-A24A0B57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8" y="3081771"/>
            <a:ext cx="9801225" cy="306705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21CFF44F-73D8-57B4-3674-BA69CC8F2F74}"/>
              </a:ext>
            </a:extLst>
          </p:cNvPr>
          <p:cNvSpPr txBox="1"/>
          <p:nvPr/>
        </p:nvSpPr>
        <p:spPr>
          <a:xfrm>
            <a:off x="1279645" y="1884101"/>
            <a:ext cx="96777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Segoe UI Light"/>
              </a:rPr>
              <a:t>Using the Fluid tile, you'll search for your approved travel auth and copy it to the expense report. </a:t>
            </a:r>
            <a:endParaRPr lang="en-US"/>
          </a:p>
          <a:p>
            <a:pPr algn="ctr"/>
            <a:r>
              <a:rPr lang="en-US" dirty="0">
                <a:cs typeface="Segoe UI Light"/>
              </a:rPr>
              <a:t> </a:t>
            </a:r>
          </a:p>
          <a:p>
            <a:pPr algn="ctr"/>
            <a:r>
              <a:rPr lang="en-US" dirty="0">
                <a:cs typeface="Segoe UI Light"/>
              </a:rPr>
              <a:t>All lines and budgets from the travel auth will be loaded to your expense report. </a:t>
            </a:r>
          </a:p>
        </p:txBody>
      </p:sp>
    </p:spTree>
    <p:extLst>
      <p:ext uri="{BB962C8B-B14F-4D97-AF65-F5344CB8AC3E}">
        <p14:creationId xmlns:p14="http://schemas.microsoft.com/office/powerpoint/2010/main" val="955603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7B044-D8A9-8346-5B99-8B3CF46DC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3FAD-A8D4-3DFF-E0AE-3E47B48A2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Expense Report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D668CF-1420-1B53-F447-DE0C00EFC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2" y="1070657"/>
            <a:ext cx="9105141" cy="5690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43544F-E54F-07C2-E89A-C02CEDCB8939}"/>
              </a:ext>
            </a:extLst>
          </p:cNvPr>
          <p:cNvSpPr txBox="1"/>
          <p:nvPr/>
        </p:nvSpPr>
        <p:spPr>
          <a:xfrm>
            <a:off x="9362632" y="1176759"/>
            <a:ext cx="2623595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Save first, to help review </a:t>
            </a:r>
            <a:r>
              <a:rPr lang="en-US">
                <a:cs typeface="Segoe UI Light"/>
              </a:rPr>
              <a:t>red flags. </a:t>
            </a:r>
          </a:p>
          <a:p>
            <a:endParaRPr lang="en-US" dirty="0">
              <a:cs typeface="Segoe UI Light"/>
            </a:endParaRPr>
          </a:p>
          <a:p>
            <a:r>
              <a:rPr lang="en-US" dirty="0">
                <a:cs typeface="Segoe UI Light"/>
              </a:rPr>
              <a:t>Attach receipts and update totals as needed to lines</a:t>
            </a:r>
          </a:p>
          <a:p>
            <a:endParaRPr lang="en-US" dirty="0">
              <a:cs typeface="Segoe UI Light"/>
            </a:endParaRPr>
          </a:p>
          <a:p>
            <a:r>
              <a:rPr lang="en-US" dirty="0">
                <a:cs typeface="Segoe UI Light"/>
              </a:rPr>
              <a:t>"Personal Expense" means non-reimbursable (</a:t>
            </a:r>
            <a:r>
              <a:rPr lang="en-US" dirty="0" err="1">
                <a:cs typeface="Segoe UI Light"/>
              </a:rPr>
              <a:t>pcard</a:t>
            </a:r>
            <a:r>
              <a:rPr lang="en-US" dirty="0">
                <a:cs typeface="Segoe UI Light"/>
              </a:rPr>
              <a:t> purchase)</a:t>
            </a:r>
          </a:p>
          <a:p>
            <a:endParaRPr lang="en-US" dirty="0">
              <a:cs typeface="Segoe UI Light"/>
            </a:endParaRPr>
          </a:p>
          <a:p>
            <a:r>
              <a:rPr lang="en-US" dirty="0">
                <a:cs typeface="Segoe UI Light"/>
              </a:rPr>
              <a:t>Save again </a:t>
            </a:r>
          </a:p>
          <a:p>
            <a:endParaRPr lang="en-US" dirty="0">
              <a:cs typeface="Segoe UI Light"/>
            </a:endParaRPr>
          </a:p>
          <a:p>
            <a:r>
              <a:rPr lang="en-US" dirty="0">
                <a:cs typeface="Segoe UI Light"/>
              </a:rPr>
              <a:t>Review and submit if no red flags/errors</a:t>
            </a:r>
          </a:p>
        </p:txBody>
      </p:sp>
    </p:spTree>
    <p:extLst>
      <p:ext uri="{BB962C8B-B14F-4D97-AF65-F5344CB8AC3E}">
        <p14:creationId xmlns:p14="http://schemas.microsoft.com/office/powerpoint/2010/main" val="3916350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75066-6E4E-790B-F992-C4BE7D8DE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EC12-AADF-7618-01C3-275661DE4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Expense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BA8D5-17F6-0995-48FF-2EB514EEBDF2}"/>
              </a:ext>
            </a:extLst>
          </p:cNvPr>
          <p:cNvSpPr txBox="1"/>
          <p:nvPr/>
        </p:nvSpPr>
        <p:spPr>
          <a:xfrm>
            <a:off x="9266176" y="1842303"/>
            <a:ext cx="262359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 Light"/>
              </a:rPr>
              <a:t>Double check totals. </a:t>
            </a:r>
          </a:p>
          <a:p>
            <a:endParaRPr lang="en-US" dirty="0">
              <a:cs typeface="Segoe UI Light"/>
            </a:endParaRPr>
          </a:p>
          <a:p>
            <a:r>
              <a:rPr lang="en-US" dirty="0">
                <a:cs typeface="Segoe UI Light"/>
              </a:rPr>
              <a:t>Ensure TA is associated.</a:t>
            </a:r>
          </a:p>
          <a:p>
            <a:endParaRPr lang="en-US" dirty="0">
              <a:cs typeface="Segoe UI Light"/>
            </a:endParaRPr>
          </a:p>
          <a:p>
            <a:r>
              <a:rPr lang="en-US" dirty="0">
                <a:cs typeface="Segoe UI Light"/>
              </a:rPr>
              <a:t>Submit when ready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EBAF141-4BB4-6EDA-75A0-8109CEA2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9" y="1839832"/>
            <a:ext cx="87630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8D270-A63F-06E6-AF3C-97AC5FD0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26F47-EF0C-DBE2-E116-5B72C257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Expense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0A04C-7657-E2EE-9062-3B2A4DBE808C}"/>
              </a:ext>
            </a:extLst>
          </p:cNvPr>
          <p:cNvSpPr txBox="1"/>
          <p:nvPr/>
        </p:nvSpPr>
        <p:spPr>
          <a:xfrm>
            <a:off x="247569" y="1176759"/>
            <a:ext cx="116904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Segoe UI Light"/>
              </a:rPr>
              <a:t>When you attempt to submit your expense report, you should see this pop-up!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163A4D-4267-F764-0411-F45C39B7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7" y="1867865"/>
            <a:ext cx="7934325" cy="327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95BEA-095B-3676-AF6D-721C1E140C2D}"/>
              </a:ext>
            </a:extLst>
          </p:cNvPr>
          <p:cNvSpPr txBox="1"/>
          <p:nvPr/>
        </p:nvSpPr>
        <p:spPr>
          <a:xfrm>
            <a:off x="586451" y="5467108"/>
            <a:ext cx="11086617" cy="8627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dirty="0">
                <a:cs typeface="Segoe UI"/>
              </a:rPr>
              <a:t>If not, it means there are errors on your report and it was not submitted.​</a:t>
            </a:r>
          </a:p>
          <a:p>
            <a:pPr algn="ctr">
              <a:lnSpc>
                <a:spcPts val="3225"/>
              </a:lnSpc>
            </a:pPr>
            <a:r>
              <a:rPr lang="en-US" dirty="0">
                <a:cs typeface="Segoe UI"/>
              </a:rPr>
              <a:t>Look for red flags if this happens or contact Miranda for assistance.</a:t>
            </a:r>
          </a:p>
        </p:txBody>
      </p:sp>
    </p:spTree>
    <p:extLst>
      <p:ext uri="{BB962C8B-B14F-4D97-AF65-F5344CB8AC3E}">
        <p14:creationId xmlns:p14="http://schemas.microsoft.com/office/powerpoint/2010/main" val="339645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47DC9-EB1B-B340-9A48-34B47E0E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Approvals/Errors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38E13BD4-F480-59CE-DBD2-816712A9769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1492709"/>
            <a:ext cx="10515600" cy="4741882"/>
          </a:xfrm>
        </p:spPr>
        <p:txBody>
          <a:bodyPr lIns="91440" tIns="45720" rIns="91440" bIns="45720" anchor="t"/>
          <a:lstStyle/>
          <a:p>
            <a:r>
              <a:rPr lang="en-US" sz="2400" dirty="0">
                <a:cs typeface="Segoe UI Light"/>
              </a:rPr>
              <a:t>If you get a report for someone you either don't oversee and/or are not paying for their expenses from a budget you oversee, email Miranda. </a:t>
            </a:r>
          </a:p>
          <a:p>
            <a:endParaRPr lang="en-US" sz="2400" dirty="0">
              <a:cs typeface="Segoe UI Light"/>
            </a:endParaRPr>
          </a:p>
          <a:p>
            <a:r>
              <a:rPr lang="en-US" sz="2400" dirty="0">
                <a:cs typeface="Segoe UI Light"/>
              </a:rPr>
              <a:t>If you receive budget errors while approving, reach out to either Miranda, Jamie or Maria.</a:t>
            </a:r>
          </a:p>
          <a:p>
            <a:endParaRPr lang="en-US" sz="2400" dirty="0">
              <a:cs typeface="Segoe UI Light"/>
            </a:endParaRPr>
          </a:p>
          <a:p>
            <a:r>
              <a:rPr lang="en-US" sz="2400" dirty="0">
                <a:cs typeface="Segoe UI Light"/>
              </a:rPr>
              <a:t>Travels </a:t>
            </a:r>
            <a:r>
              <a:rPr lang="en-US" sz="2400" dirty="0" err="1">
                <a:cs typeface="Segoe UI Light"/>
              </a:rPr>
              <a:t>auths</a:t>
            </a:r>
            <a:r>
              <a:rPr lang="en-US" sz="2400" dirty="0">
                <a:cs typeface="Segoe UI Light"/>
              </a:rPr>
              <a:t> not approved by month end close will need to be sent back and resubmitted. </a:t>
            </a:r>
            <a:endParaRPr lang="en-US"/>
          </a:p>
          <a:p>
            <a:endParaRPr lang="en-US" sz="2400" dirty="0">
              <a:cs typeface="Segoe UI Light"/>
            </a:endParaRPr>
          </a:p>
          <a:p>
            <a:r>
              <a:rPr lang="en-US" sz="2400" dirty="0">
                <a:cs typeface="Segoe UI Light"/>
              </a:rPr>
              <a:t>Expense reports can have their accounting dates updated and approved in following months.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97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2EC47F44-B474-6771-321D-7A82CD15C7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A08D5-DE03-22B9-F70F-1D7F963E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Comments, concerns, complaints?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118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2E544-79E8-4CE9-AC1F-3862E05B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Links to Instructions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07AD8-0ED5-490D-4CE9-1C98D97D133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1280401"/>
            <a:ext cx="10515600" cy="4549077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>
                <a:solidFill>
                  <a:srgbClr val="6F2127"/>
                </a:solidFill>
                <a:ea typeface="+mn-lt"/>
                <a:cs typeface="+mn-lt"/>
                <a:hlinkClick r:id="rId2"/>
              </a:rPr>
              <a:t>Travel - Know Before You Go.docx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  <a:hlinkClick r:id="rId3"/>
              </a:rPr>
              <a:t>Travel Authorization Instructions - DRAFT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6F2127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Expense Report </a:t>
            </a:r>
            <a:r>
              <a:rPr lang="en-US">
                <a:solidFill>
                  <a:srgbClr val="6F2127"/>
                </a:solidFill>
                <a:ea typeface="+mn-lt"/>
                <a:cs typeface="+mn-lt"/>
                <a:hlinkClick r:id="rId4"/>
              </a:rPr>
              <a:t>Instructions</a:t>
            </a:r>
            <a:r>
              <a:rPr lang="en-US">
                <a:solidFill>
                  <a:srgbClr val="6F2127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DRAFT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6F2127"/>
                </a:solidFill>
                <a:ea typeface="+mn-lt"/>
                <a:cs typeface="+mn-lt"/>
                <a:hlinkClick r:id="rId5"/>
              </a:rPr>
              <a:t>Travel - Skagit Valley College</a:t>
            </a:r>
            <a:endParaRPr lang="en-US">
              <a:solidFill>
                <a:srgbClr val="6F2127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5982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2E544-79E8-4CE9-AC1F-3862E05B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Helpful QRG's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07AD8-0ED5-490D-4CE9-1C98D97D133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1280401"/>
            <a:ext cx="10515600" cy="4549077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  <a:hlinkClick r:id="rId2"/>
              </a:rPr>
              <a:t>Creating a Travel Authorization - 29a (ctclink.us)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  <a:hlinkClick r:id="rId3"/>
              </a:rPr>
              <a:t>Copying Travel Authorization Expense Lines (ctclink.us)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  <a:hlinkClick r:id="rId4"/>
              </a:rPr>
              <a:t>Submitting Travel Authorizations (ctclink.us)</a:t>
            </a: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  <a:hlinkClick r:id="rId5"/>
              </a:rPr>
              <a:t>Creating Cash Advances (ctclink.us)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  <a:hlinkClick r:id="rId6"/>
              </a:rPr>
              <a:t>9.2 Creating Expense Reports From Travel Authorizations (ctclink.us)</a:t>
            </a:r>
          </a:p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  <a:hlinkClick r:id="rId7"/>
              </a:rPr>
              <a:t>9.2 Applying Cash Advances to an Expense Report (ctclink.us)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318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CC20-E63C-B2A2-85C8-CE399628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Segoe UI Light"/>
              </a:rPr>
              <a:t>Contact Information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C4C1D-6800-28B4-E30E-84E26B7D7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875386"/>
            <a:ext cx="5066324" cy="1012300"/>
          </a:xfrm>
        </p:spPr>
        <p:txBody>
          <a:bodyPr lIns="91440" tIns="45720" rIns="91440" bIns="45720" anchor="t">
            <a:normAutofit fontScale="55000" lnSpcReduction="20000"/>
          </a:bodyPr>
          <a:lstStyle/>
          <a:p>
            <a:r>
              <a:rPr lang="en-US">
                <a:cs typeface="Segoe UI Light"/>
              </a:rPr>
              <a:t>Miranda Brown</a:t>
            </a:r>
          </a:p>
          <a:p>
            <a:r>
              <a:rPr lang="en-US">
                <a:cs typeface="Segoe UI Light"/>
              </a:rPr>
              <a:t>360.416.7646</a:t>
            </a:r>
          </a:p>
          <a:p>
            <a:r>
              <a:rPr lang="en-US">
                <a:cs typeface="Segoe UI Light"/>
                <a:hlinkClick r:id="rId2"/>
              </a:rPr>
              <a:t>Travel@skagit.edu</a:t>
            </a:r>
            <a:endParaRPr lang="en-US">
              <a:cs typeface="Segoe UI Light"/>
            </a:endParaRPr>
          </a:p>
          <a:p>
            <a:r>
              <a:rPr lang="en-US">
                <a:cs typeface="Segoe UI Light"/>
              </a:rPr>
              <a:t>TEAMS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0598BF9-1EFC-9321-15DB-5F1A21457406}"/>
              </a:ext>
            </a:extLst>
          </p:cNvPr>
          <p:cNvSpPr txBox="1">
            <a:spLocks/>
          </p:cNvSpPr>
          <p:nvPr/>
        </p:nvSpPr>
        <p:spPr>
          <a:xfrm>
            <a:off x="5925906" y="1863915"/>
            <a:ext cx="5066324" cy="1012300"/>
          </a:xfrm>
          <a:prstGeom prst="rect">
            <a:avLst/>
          </a:prstGeom>
        </p:spPr>
        <p:txBody>
          <a:bodyPr lIns="91440" tIns="45720" rIns="91440" bIns="45720" anchor="t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Segoe UI Light"/>
              </a:rPr>
              <a:t>Teresa Miller</a:t>
            </a:r>
            <a:endParaRPr lang="en-US"/>
          </a:p>
          <a:p>
            <a:r>
              <a:rPr lang="en-US">
                <a:cs typeface="Segoe UI Light"/>
              </a:rPr>
              <a:t>360.416.7857</a:t>
            </a:r>
          </a:p>
          <a:p>
            <a:r>
              <a:rPr lang="en-US">
                <a:cs typeface="Segoe UI Light"/>
                <a:hlinkClick r:id="rId3"/>
              </a:rPr>
              <a:t>Purchasing@skagit.edu</a:t>
            </a:r>
          </a:p>
          <a:p>
            <a:r>
              <a:rPr lang="en-US">
                <a:cs typeface="Segoe UI Light"/>
                <a:hlinkClick r:id="rId4"/>
              </a:rPr>
              <a:t>Teresa.Miller@skagit.edu</a:t>
            </a:r>
            <a:r>
              <a:rPr lang="en-US">
                <a:cs typeface="Segoe UI Light"/>
              </a:rPr>
              <a:t> 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1B527E-C18C-050C-B1C7-66E3BF883C24}"/>
              </a:ext>
            </a:extLst>
          </p:cNvPr>
          <p:cNvSpPr txBox="1">
            <a:spLocks/>
          </p:cNvSpPr>
          <p:nvPr/>
        </p:nvSpPr>
        <p:spPr>
          <a:xfrm>
            <a:off x="839873" y="3432575"/>
            <a:ext cx="5074517" cy="79926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cs typeface="Segoe UI Light"/>
              </a:rPr>
              <a:t>Rebecca Wheeler</a:t>
            </a:r>
            <a:endParaRPr lang="en-US"/>
          </a:p>
          <a:p>
            <a:r>
              <a:rPr lang="en-US" sz="1100">
                <a:cs typeface="Segoe UI Light"/>
              </a:rPr>
              <a:t>Associate Director (Miranda/Teresa Supervisor)</a:t>
            </a:r>
          </a:p>
          <a:p>
            <a:r>
              <a:rPr lang="en-US" sz="1100">
                <a:cs typeface="Segoe UI Light"/>
                <a:hlinkClick r:id="rId5"/>
              </a:rPr>
              <a:t>Rebecca.Wheeler@skagit.edu</a:t>
            </a:r>
            <a:r>
              <a:rPr lang="en-US" sz="1100">
                <a:cs typeface="Segoe UI Light"/>
              </a:rPr>
              <a:t> 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3FB65E-AD6D-A2DF-46C2-8783A09F6F7F}"/>
              </a:ext>
            </a:extLst>
          </p:cNvPr>
          <p:cNvSpPr txBox="1">
            <a:spLocks/>
          </p:cNvSpPr>
          <p:nvPr/>
        </p:nvSpPr>
        <p:spPr>
          <a:xfrm>
            <a:off x="838702" y="5019601"/>
            <a:ext cx="5074517" cy="83204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trike="sngStrike" dirty="0">
                <a:cs typeface="Segoe UI Light"/>
              </a:rPr>
              <a:t>Jamie Betz</a:t>
            </a:r>
          </a:p>
          <a:p>
            <a:r>
              <a:rPr lang="en-US" sz="1100" strike="sngStrike" dirty="0">
                <a:cs typeface="Segoe UI Light"/>
              </a:rPr>
              <a:t>Operating Budgets </a:t>
            </a:r>
          </a:p>
          <a:p>
            <a:r>
              <a:rPr lang="en-US" sz="1100" strike="sngStrike" dirty="0">
                <a:cs typeface="Segoe UI Light"/>
                <a:hlinkClick r:id="rId6"/>
              </a:rPr>
              <a:t>Jamie.Betz@skagit.edu</a:t>
            </a:r>
            <a:r>
              <a:rPr lang="en-US" sz="1100" strike="sngStrike" dirty="0">
                <a:cs typeface="Segoe UI Light"/>
              </a:rPr>
              <a:t> 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3B97F9-546A-7932-37DB-13A832E7789D}"/>
              </a:ext>
            </a:extLst>
          </p:cNvPr>
          <p:cNvSpPr txBox="1">
            <a:spLocks/>
          </p:cNvSpPr>
          <p:nvPr/>
        </p:nvSpPr>
        <p:spPr>
          <a:xfrm>
            <a:off x="5995415" y="5011137"/>
            <a:ext cx="5074517" cy="83204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cs typeface="Segoe UI Light"/>
              </a:rPr>
              <a:t>Maria Galindo</a:t>
            </a:r>
            <a:endParaRPr lang="en-US"/>
          </a:p>
          <a:p>
            <a:r>
              <a:rPr lang="en-US" sz="1100">
                <a:cs typeface="Segoe UI Light"/>
              </a:rPr>
              <a:t>Grant Budgets </a:t>
            </a:r>
          </a:p>
          <a:p>
            <a:r>
              <a:rPr lang="en-US" sz="1100">
                <a:cs typeface="Segoe UI Light"/>
                <a:hlinkClick r:id="rId7"/>
              </a:rPr>
              <a:t>Maria.Galindo@skagit.edu</a:t>
            </a:r>
            <a:r>
              <a:rPr lang="en-US" sz="1100">
                <a:cs typeface="Segoe UI Ligh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0943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F63BC-E2A7-1EFA-5B5D-D0830A90777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1211999"/>
            <a:ext cx="10515600" cy="4445589"/>
          </a:xfrm>
        </p:spPr>
        <p:txBody>
          <a:bodyPr lIns="91440" tIns="45720" rIns="91440" bIns="45720" anchor="ctr"/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dirty="0">
                <a:ea typeface="+mn-lt"/>
                <a:cs typeface="+mn-lt"/>
              </a:rPr>
              <a:t>The policies and procedures mentioned herein are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>
                <a:ea typeface="+mn-lt"/>
                <a:cs typeface="+mn-lt"/>
              </a:rPr>
              <a:t>enforced for all State, Student, and Grant funds </a:t>
            </a:r>
            <a:endParaRPr lang="en-US" dirty="0">
              <a:cs typeface="Segoe UI Light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US" dirty="0">
                <a:ea typeface="+mn-lt"/>
                <a:cs typeface="+mn-lt"/>
              </a:rPr>
              <a:t>used by Skagit Valley College.</a:t>
            </a:r>
            <a:endParaRPr lang="en-US">
              <a:cs typeface="Segoe UI Light"/>
            </a:endParaRPr>
          </a:p>
          <a:p>
            <a:pPr algn="ctr"/>
            <a:endParaRPr lang="en-US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11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A7B8054-C4E0-E2A9-AC5E-8F867E30464B}"/>
              </a:ext>
            </a:extLst>
          </p:cNvPr>
          <p:cNvSpPr>
            <a:spLocks noGrp="1"/>
          </p:cNvSpPr>
          <p:nvPr/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Segoe UI Light"/>
              </a:rPr>
              <a:t>Budgets and Encumbrance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2360504-3428-E871-34CE-1D0C0F606158}"/>
              </a:ext>
            </a:extLst>
          </p:cNvPr>
          <p:cNvSpPr>
            <a:spLocks noGrp="1"/>
          </p:cNvSpPr>
          <p:nvPr/>
        </p:nvSpPr>
        <p:spPr>
          <a:xfrm>
            <a:off x="838199" y="1788468"/>
            <a:ext cx="10515600" cy="34818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>
                <a:latin typeface="Arial"/>
                <a:cs typeface="Arial"/>
              </a:rPr>
              <a:t>•</a:t>
            </a:r>
            <a:r>
              <a:rPr lang="en-US">
                <a:cs typeface="Segoe UI Light"/>
                <a:hlinkClick r:id="rId2"/>
              </a:rPr>
              <a:t>Chart of Accounts</a:t>
            </a:r>
            <a:endParaRPr lang="en-US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cs typeface="Segoe UI Light"/>
                <a:hlinkClick r:id="rId3"/>
              </a:rPr>
              <a:t>Travel Expense Account Descriptions</a:t>
            </a:r>
            <a:endParaRPr lang="en-US" sz="2000">
              <a:cs typeface="Segoe UI Light"/>
            </a:endParaRPr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cs typeface="Segoe UI Light"/>
                <a:hlinkClick r:id="rId4"/>
              </a:rPr>
              <a:t>Operating Budget Overview – CTCLink Query Cheat Sheet</a:t>
            </a:r>
            <a:endParaRPr lang="en-US" sz="2000">
              <a:cs typeface="Segoe UI Light"/>
            </a:endParaRPr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cs typeface="Segoe UI Light"/>
                <a:hlinkClick r:id="rId5"/>
              </a:rPr>
              <a:t>Grant Budget Overview – CTCLink Query Cheat Sheet</a:t>
            </a:r>
            <a:endParaRPr lang="en-US" sz="2000">
              <a:cs typeface="Segoe UI Light"/>
            </a:endParaRPr>
          </a:p>
          <a:p>
            <a:pPr>
              <a:buNone/>
            </a:pPr>
            <a:r>
              <a:rPr lang="en-US">
                <a:latin typeface="Arial"/>
                <a:cs typeface="Arial"/>
              </a:rPr>
              <a:t>•</a:t>
            </a:r>
            <a:r>
              <a:rPr lang="en-US">
                <a:cs typeface="Segoe UI Light"/>
              </a:rPr>
              <a:t>Example of </a:t>
            </a:r>
            <a:r>
              <a:rPr lang="en-US">
                <a:cs typeface="Segoe UI Light"/>
                <a:hlinkClick r:id="rId6"/>
              </a:rPr>
              <a:t>Operating</a:t>
            </a:r>
            <a:r>
              <a:rPr lang="en-US">
                <a:cs typeface="Segoe UI Light"/>
              </a:rPr>
              <a:t> and </a:t>
            </a:r>
            <a:r>
              <a:rPr lang="en-US">
                <a:cs typeface="Segoe UI Light"/>
                <a:hlinkClick r:id="rId7"/>
              </a:rPr>
              <a:t>Grant Budget Overview</a:t>
            </a:r>
            <a:endParaRPr lang="en-US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cs typeface="Segoe UI Light"/>
              </a:rPr>
              <a:t>Encumbrance: What is it?</a:t>
            </a:r>
          </a:p>
          <a:p>
            <a:pPr>
              <a:buNone/>
            </a:pPr>
            <a:r>
              <a:rPr lang="en-US">
                <a:latin typeface="Arial"/>
                <a:cs typeface="Arial"/>
              </a:rPr>
              <a:t>•</a:t>
            </a:r>
            <a:r>
              <a:rPr lang="en-US">
                <a:cs typeface="Segoe UI Light"/>
              </a:rPr>
              <a:t>“No Budget Exists”- Email Jamie Betz; Fund 145 email Maria Galindo</a:t>
            </a:r>
            <a:endParaRPr lang="en-US"/>
          </a:p>
          <a:p>
            <a:pPr marL="0" indent="0">
              <a:buNone/>
            </a:pPr>
            <a:endParaRPr lang="en-US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311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>
            <a:normAutofit/>
          </a:bodyPr>
          <a:lstStyle/>
          <a:p>
            <a:r>
              <a:rPr lang="en-US"/>
              <a:t>responsibility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E769AD8-E32B-4302-A770-0424AC0A2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06992"/>
            <a:ext cx="5066324" cy="42236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/>
              <a:t>Business Office</a:t>
            </a:r>
          </a:p>
          <a:p>
            <a:endParaRPr lang="en-US">
              <a:cs typeface="Segoe UI 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FBEB7-A9AF-468F-820B-D9077A7D0BA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105203"/>
            <a:ext cx="5259754" cy="3734044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cs typeface="Segoe UI Light"/>
              </a:rPr>
              <a:t>Ensure all travel expenditures comply with College and State </a:t>
            </a:r>
            <a:r>
              <a:rPr lang="en-US" sz="1400">
                <a:ea typeface="+mn-lt"/>
                <a:cs typeface="+mn-lt"/>
              </a:rPr>
              <a:t>policies</a:t>
            </a:r>
            <a:r>
              <a:rPr lang="en-US" sz="1400">
                <a:cs typeface="Segoe UI Light"/>
              </a:rPr>
              <a:t> 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1400">
                <a:cs typeface="Segoe UI Light"/>
              </a:rPr>
              <a:t>Ensure that any travel costs incurred are: Directly work related, </a:t>
            </a:r>
            <a:r>
              <a:rPr lang="en-US" sz="1400">
                <a:ea typeface="+mn-lt"/>
                <a:cs typeface="+mn-lt"/>
              </a:rPr>
              <a:t>obtained at the most economical price, and both critical and necessary for state business.</a:t>
            </a:r>
            <a:r>
              <a:rPr lang="en-US" sz="1400">
                <a:cs typeface="Segoe UI Ligh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>
                <a:cs typeface="Segoe UI Light"/>
              </a:rPr>
              <a:t>Exercise prudent judgment in approving travel-related </a:t>
            </a:r>
            <a:r>
              <a:rPr lang="en-US" sz="1400">
                <a:ea typeface="+mn-lt"/>
                <a:cs typeface="+mn-lt"/>
              </a:rPr>
              <a:t>costs</a:t>
            </a:r>
            <a:r>
              <a:rPr lang="en-US" sz="1400">
                <a:cs typeface="Segoe UI Ligh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>
                <a:cs typeface="Segoe UI Light"/>
              </a:rPr>
              <a:t>Not treat employees differently under like travel </a:t>
            </a:r>
            <a:r>
              <a:rPr lang="en-US" sz="1400">
                <a:ea typeface="+mn-lt"/>
                <a:cs typeface="+mn-lt"/>
              </a:rPr>
              <a:t>circumstances</a:t>
            </a:r>
            <a:r>
              <a:rPr lang="en-US" sz="1400">
                <a:cs typeface="Segoe UI Ligh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>
                <a:cs typeface="Segoe UI Light"/>
              </a:rPr>
              <a:t>Pay in a timely </a:t>
            </a:r>
            <a:r>
              <a:rPr lang="en-US" sz="1400">
                <a:ea typeface="+mn-lt"/>
                <a:cs typeface="+mn-lt"/>
              </a:rPr>
              <a:t>manner</a:t>
            </a:r>
            <a:r>
              <a:rPr lang="en-US" sz="1400">
                <a:cs typeface="Segoe UI Light"/>
              </a:rPr>
              <a:t> </a:t>
            </a:r>
          </a:p>
          <a:p>
            <a:pPr>
              <a:lnSpc>
                <a:spcPct val="150000"/>
              </a:lnSpc>
            </a:pPr>
            <a:endParaRPr lang="en-US" sz="1400">
              <a:cs typeface="Segoe UI Light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163DD155-541B-8D42-0DDE-6EE37FFCBF30}"/>
              </a:ext>
            </a:extLst>
          </p:cNvPr>
          <p:cNvSpPr txBox="1">
            <a:spLocks/>
          </p:cNvSpPr>
          <p:nvPr/>
        </p:nvSpPr>
        <p:spPr>
          <a:xfrm>
            <a:off x="6197599" y="1473777"/>
            <a:ext cx="5066324" cy="422365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Traveler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31A46D-49BD-AAE0-7195-E970DFB6E6B5}"/>
              </a:ext>
            </a:extLst>
          </p:cNvPr>
          <p:cNvSpPr txBox="1"/>
          <p:nvPr/>
        </p:nvSpPr>
        <p:spPr>
          <a:xfrm>
            <a:off x="6389076" y="2100384"/>
            <a:ext cx="5255846" cy="31444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cs typeface="Segoe UI Light"/>
              </a:rPr>
              <a:t>Be familiar with state and agency travel and transportation </a:t>
            </a:r>
            <a:r>
              <a:rPr lang="en-US" sz="1400">
                <a:ea typeface="+mn-lt"/>
                <a:cs typeface="+mn-lt"/>
              </a:rPr>
              <a:t>regulations</a:t>
            </a:r>
            <a:r>
              <a:rPr lang="en-US" sz="1400">
                <a:cs typeface="Segoe UI Light"/>
              </a:rPr>
              <a:t> </a:t>
            </a:r>
            <a:endParaRPr lang="en-US">
              <a:cs typeface="Segoe UI Light"/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cs typeface="Segoe UI Light"/>
              </a:rPr>
              <a:t>Collect and submit all appropriate and required </a:t>
            </a:r>
            <a:r>
              <a:rPr lang="en-US" sz="1400">
                <a:ea typeface="+mn-lt"/>
                <a:cs typeface="+mn-lt"/>
              </a:rPr>
              <a:t>documentation</a:t>
            </a:r>
            <a:r>
              <a:rPr lang="en-US" sz="1400">
                <a:cs typeface="Segoe UI Light"/>
              </a:rPr>
              <a:t> 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cs typeface="Segoe UI Light"/>
              </a:rPr>
              <a:t>Secure prior authorization for travel when required 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cs typeface="Segoe UI Light"/>
              </a:rPr>
              <a:t>Enter expenses in a timely manner 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400">
                <a:cs typeface="Segoe UI Light"/>
              </a:rPr>
              <a:t>Exercise care when incurring expenses and accomplishing the </a:t>
            </a:r>
            <a:r>
              <a:rPr lang="en-US" sz="1400">
                <a:ea typeface="+mn-lt"/>
                <a:cs typeface="+mn-lt"/>
              </a:rPr>
              <a:t>purposes of the travel </a:t>
            </a:r>
            <a:endParaRPr lang="en-US" sz="1400">
              <a:cs typeface="Segoe UI Light"/>
            </a:endParaRPr>
          </a:p>
          <a:p>
            <a:pPr algn="l"/>
            <a:endParaRPr lang="en-US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439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856148-3910-0BC3-79A0-D0A794C6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 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E72FF0-3C0E-499A-8DA6-324675513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/>
              <a:t>Identify the trip</a:t>
            </a: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/>
              <a:t>Travel Authorization</a:t>
            </a: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/>
              <a:t>Approvals</a:t>
            </a: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/>
              <a:t>Book Your Accommodations</a:t>
            </a: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>
                <a:cs typeface="Segoe UI Light"/>
              </a:rPr>
              <a:t>Cash Advance (Optional)</a:t>
            </a: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/>
              <a:t>Attend Trip</a:t>
            </a: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/>
              <a:t>Expense Report</a:t>
            </a: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sz="1800" dirty="0">
              <a:cs typeface="Segoe UI Light"/>
            </a:endParaRPr>
          </a:p>
          <a:p>
            <a:pPr marL="5715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/>
              <a:t>Get Reimbursed</a:t>
            </a:r>
            <a:endParaRPr lang="en-US" sz="1800" dirty="0">
              <a:cs typeface="Segoe UI Light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3206F0F-4597-A770-70C3-5835727F2B78}"/>
              </a:ext>
            </a:extLst>
          </p:cNvPr>
          <p:cNvSpPr/>
          <p:nvPr/>
        </p:nvSpPr>
        <p:spPr>
          <a:xfrm>
            <a:off x="5396816" y="1182602"/>
            <a:ext cx="270387" cy="245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9269AEB-E0B3-3538-390A-E523E139085C}"/>
              </a:ext>
            </a:extLst>
          </p:cNvPr>
          <p:cNvSpPr/>
          <p:nvPr/>
        </p:nvSpPr>
        <p:spPr>
          <a:xfrm>
            <a:off x="5396816" y="1895440"/>
            <a:ext cx="270387" cy="245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50CF0D3-9D55-01BF-6507-E8821CC18995}"/>
              </a:ext>
            </a:extLst>
          </p:cNvPr>
          <p:cNvSpPr/>
          <p:nvPr/>
        </p:nvSpPr>
        <p:spPr>
          <a:xfrm>
            <a:off x="5396815" y="2600085"/>
            <a:ext cx="270387" cy="245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E99456DF-26A2-D0C9-10FC-61866BC8F975}"/>
              </a:ext>
            </a:extLst>
          </p:cNvPr>
          <p:cNvSpPr/>
          <p:nvPr/>
        </p:nvSpPr>
        <p:spPr>
          <a:xfrm>
            <a:off x="5396815" y="3304730"/>
            <a:ext cx="270387" cy="245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6B9A5FA-CC7B-40E9-687A-8CAF257DBE1A}"/>
              </a:ext>
            </a:extLst>
          </p:cNvPr>
          <p:cNvSpPr/>
          <p:nvPr/>
        </p:nvSpPr>
        <p:spPr>
          <a:xfrm>
            <a:off x="5396816" y="4011703"/>
            <a:ext cx="270387" cy="245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1B590E9-7383-326C-8C68-F0ED85B99EDD}"/>
              </a:ext>
            </a:extLst>
          </p:cNvPr>
          <p:cNvSpPr/>
          <p:nvPr/>
        </p:nvSpPr>
        <p:spPr>
          <a:xfrm>
            <a:off x="5380428" y="4673053"/>
            <a:ext cx="270387" cy="245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6F0B853-8BCD-95A3-9B6B-7B0FA6854F3B}"/>
              </a:ext>
            </a:extLst>
          </p:cNvPr>
          <p:cNvSpPr/>
          <p:nvPr/>
        </p:nvSpPr>
        <p:spPr>
          <a:xfrm>
            <a:off x="5396815" y="5385891"/>
            <a:ext cx="270387" cy="2458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2DD1B-05E7-03CE-91CE-9BBD05F6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45A8-2CBD-ACCB-C126-F415460B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Employee Travel Profile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CF0A0-57A3-351A-008B-CBD9C11FC6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1228" y="1127896"/>
            <a:ext cx="5066324" cy="388246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r>
              <a:rPr lang="en-US" i="1">
                <a:cs typeface="Segoe UI Light"/>
              </a:rPr>
              <a:t>Getting Started</a:t>
            </a:r>
          </a:p>
          <a:p>
            <a:pPr algn="ctr"/>
            <a:endParaRPr lang="en-US" i="1" dirty="0">
              <a:cs typeface="Segoe U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7E827-27D3-8018-ADB1-31F32DBC0EC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150268"/>
            <a:ext cx="10515600" cy="3679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dirty="0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FD0D4-3395-8694-1D3A-16ACDBB57EC9}"/>
              </a:ext>
            </a:extLst>
          </p:cNvPr>
          <p:cNvSpPr txBox="1"/>
          <p:nvPr/>
        </p:nvSpPr>
        <p:spPr>
          <a:xfrm>
            <a:off x="566640" y="2254543"/>
            <a:ext cx="1114359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US" dirty="0">
                <a:cs typeface="Segoe UI Light"/>
              </a:rPr>
              <a:t>Delegate Authority</a:t>
            </a:r>
            <a:endParaRPr lang="en-US" dirty="0"/>
          </a:p>
          <a:p>
            <a:pPr marL="742950" lvl="1" indent="-285750">
              <a:spcBef>
                <a:spcPct val="0"/>
              </a:spcBef>
              <a:buFont typeface="Courier New"/>
              <a:buChar char="o"/>
            </a:pPr>
            <a:r>
              <a:rPr lang="en-US" dirty="0">
                <a:cs typeface="Segoe UI Light"/>
              </a:rPr>
              <a:t>Staff can add their own delegates to enter and submit reports on their behalf</a:t>
            </a:r>
          </a:p>
          <a:p>
            <a:pPr marL="742950" lvl="1" indent="-285750">
              <a:spcBef>
                <a:spcPct val="0"/>
              </a:spcBef>
              <a:buFont typeface="Courier New"/>
              <a:buChar char="o"/>
            </a:pPr>
            <a:r>
              <a:rPr lang="en-US" dirty="0">
                <a:cs typeface="Segoe UI Light"/>
              </a:rPr>
              <a:t>Or you can email Miranda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endParaRPr lang="en-US" dirty="0">
              <a:cs typeface="Segoe UI Light"/>
            </a:endParaRP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endParaRPr lang="en-US" dirty="0">
              <a:cs typeface="Segoe U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D9004-6F1E-0AA8-466D-DA02D7F16B90}"/>
              </a:ext>
            </a:extLst>
          </p:cNvPr>
          <p:cNvSpPr txBox="1"/>
          <p:nvPr/>
        </p:nvSpPr>
        <p:spPr>
          <a:xfrm>
            <a:off x="567846" y="1656882"/>
            <a:ext cx="11156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cs typeface="Segoe UI Light"/>
              </a:rPr>
              <a:t>Menu – Employee Self Service – Travel and Expenses – User Preferences – Delegate Entry Authority</a:t>
            </a:r>
            <a:endParaRPr lang="en-US" i="1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6378E5-88E5-25BE-EBE0-2E6DF20917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18" b="8802"/>
          <a:stretch>
            <a:fillRect/>
          </a:stretch>
        </p:blipFill>
        <p:spPr>
          <a:xfrm>
            <a:off x="1397577" y="3302577"/>
            <a:ext cx="7361962" cy="32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6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0475A-F334-9B75-AC5C-F012A136D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F5D3-A353-D58C-F25B-92FD0A7C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cs typeface="Segoe UI Light"/>
              </a:rPr>
              <a:t>Employee Travel Profile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208E2-AB8C-8529-85BD-1B5AE32458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8199" y="2150268"/>
            <a:ext cx="10515600" cy="3679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dirty="0">
              <a:cs typeface="Segoe UI Light"/>
            </a:endParaRPr>
          </a:p>
          <a:p>
            <a:endParaRPr lang="en-US">
              <a:cs typeface="Segoe U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0CBA3-283B-B1C3-0123-CF8F127204A4}"/>
              </a:ext>
            </a:extLst>
          </p:cNvPr>
          <p:cNvSpPr txBox="1"/>
          <p:nvPr/>
        </p:nvSpPr>
        <p:spPr>
          <a:xfrm>
            <a:off x="566640" y="1683043"/>
            <a:ext cx="111435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US" dirty="0">
                <a:cs typeface="Segoe UI Light"/>
              </a:rPr>
              <a:t>Transportation Information</a:t>
            </a:r>
            <a:endParaRPr lang="en-US" dirty="0"/>
          </a:p>
          <a:p>
            <a:pPr marL="742950" lvl="1" indent="-285750">
              <a:spcBef>
                <a:spcPct val="0"/>
              </a:spcBef>
              <a:buFont typeface="Courier New"/>
              <a:buChar char="o"/>
            </a:pPr>
            <a:r>
              <a:rPr lang="en-US" dirty="0">
                <a:cs typeface="Segoe UI Light"/>
              </a:rPr>
              <a:t>Required to receive mileage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endParaRPr lang="en-US" dirty="0">
              <a:cs typeface="Segoe U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B754E-8715-9CEB-C432-A1CB24378F89}"/>
              </a:ext>
            </a:extLst>
          </p:cNvPr>
          <p:cNvSpPr txBox="1"/>
          <p:nvPr/>
        </p:nvSpPr>
        <p:spPr>
          <a:xfrm>
            <a:off x="559187" y="1059405"/>
            <a:ext cx="11156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cs typeface="Segoe UI Light"/>
              </a:rPr>
              <a:t>Menu – Employee Self Service – Travel and Expenses – Review/Edit Profile</a:t>
            </a:r>
            <a:endParaRPr lang="en-US" i="1" dirty="0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AB2725-893F-6B16-FB0F-5FE175AE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16" y="2613747"/>
            <a:ext cx="106108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1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7">
      <a:dk1>
        <a:srgbClr val="000000"/>
      </a:dk1>
      <a:lt1>
        <a:srgbClr val="FFFFFF"/>
      </a:lt1>
      <a:dk2>
        <a:srgbClr val="BBAA9C"/>
      </a:dk2>
      <a:lt2>
        <a:srgbClr val="E7E6E6"/>
      </a:lt2>
      <a:accent1>
        <a:srgbClr val="668A60"/>
      </a:accent1>
      <a:accent2>
        <a:srgbClr val="702128"/>
      </a:accent2>
      <a:accent3>
        <a:srgbClr val="46708C"/>
      </a:accent3>
      <a:accent4>
        <a:srgbClr val="BB2606"/>
      </a:accent4>
      <a:accent5>
        <a:srgbClr val="F1910F"/>
      </a:accent5>
      <a:accent6>
        <a:srgbClr val="FBD5AD"/>
      </a:accent6>
      <a:hlink>
        <a:srgbClr val="6F2127"/>
      </a:hlink>
      <a:folHlink>
        <a:srgbClr val="BB2606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1254</Words>
  <Application>Microsoft Office PowerPoint</Application>
  <PresentationFormat>Widescreen</PresentationFormat>
  <Paragraphs>214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Travel Policies &amp; Procedures</vt:lpstr>
      <vt:lpstr>Where to Find Information</vt:lpstr>
      <vt:lpstr>Contact Information</vt:lpstr>
      <vt:lpstr>PowerPoint Presentation</vt:lpstr>
      <vt:lpstr>PowerPoint Presentation</vt:lpstr>
      <vt:lpstr>responsibility</vt:lpstr>
      <vt:lpstr>Process Overview</vt:lpstr>
      <vt:lpstr>Employee Travel Profile</vt:lpstr>
      <vt:lpstr>Employee Travel Profile</vt:lpstr>
      <vt:lpstr>Employee Travel Profile</vt:lpstr>
      <vt:lpstr>Employee Travel Profile</vt:lpstr>
      <vt:lpstr>Travel Authorizations</vt:lpstr>
      <vt:lpstr>Travel Authorizations</vt:lpstr>
      <vt:lpstr>Cash Advances</vt:lpstr>
      <vt:lpstr>Cash Advances</vt:lpstr>
      <vt:lpstr>Booking your travel  wait for Approvals</vt:lpstr>
      <vt:lpstr>How to Pay for Trip</vt:lpstr>
      <vt:lpstr>Airfare</vt:lpstr>
      <vt:lpstr>Important Rules</vt:lpstr>
      <vt:lpstr>Traveling with Students</vt:lpstr>
      <vt:lpstr>Expense Report</vt:lpstr>
      <vt:lpstr>Expense Report</vt:lpstr>
      <vt:lpstr>Expense Report</vt:lpstr>
      <vt:lpstr>Expense Report</vt:lpstr>
      <vt:lpstr>Approvals/Errors</vt:lpstr>
      <vt:lpstr>Comments, concerns, complaints?</vt:lpstr>
      <vt:lpstr>Links to Instructions</vt:lpstr>
      <vt:lpstr>Helpful QRG's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TRIP PLANNER</dc:title>
  <dc:creator/>
  <cp:lastModifiedBy>Miranda Brown</cp:lastModifiedBy>
  <cp:revision>425</cp:revision>
  <dcterms:created xsi:type="dcterms:W3CDTF">2023-06-28T00:22:12Z</dcterms:created>
  <dcterms:modified xsi:type="dcterms:W3CDTF">2025-11-04T19:24:29Z</dcterms:modified>
</cp:coreProperties>
</file>